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3"/>
  </p:notesMasterIdLst>
  <p:sldIdLst>
    <p:sldId id="302" r:id="rId2"/>
    <p:sldId id="338" r:id="rId3"/>
    <p:sldId id="337" r:id="rId4"/>
    <p:sldId id="352" r:id="rId5"/>
    <p:sldId id="340" r:id="rId6"/>
    <p:sldId id="354" r:id="rId7"/>
    <p:sldId id="353" r:id="rId8"/>
    <p:sldId id="339" r:id="rId9"/>
    <p:sldId id="357" r:id="rId10"/>
    <p:sldId id="311" r:id="rId11"/>
    <p:sldId id="355" r:id="rId12"/>
    <p:sldId id="341" r:id="rId13"/>
    <p:sldId id="317" r:id="rId14"/>
    <p:sldId id="316" r:id="rId15"/>
    <p:sldId id="356" r:id="rId16"/>
    <p:sldId id="327" r:id="rId17"/>
    <p:sldId id="358" r:id="rId18"/>
    <p:sldId id="320" r:id="rId19"/>
    <p:sldId id="359" r:id="rId20"/>
    <p:sldId id="361" r:id="rId21"/>
    <p:sldId id="360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CEC40"/>
    <a:srgbClr val="3D04CC"/>
    <a:srgbClr val="2931DB"/>
    <a:srgbClr val="B2E880"/>
    <a:srgbClr val="BAD2E8"/>
    <a:srgbClr val="C4F99D"/>
    <a:srgbClr val="EEC676"/>
    <a:srgbClr val="FFFFFF"/>
    <a:srgbClr val="C4EFF8"/>
    <a:srgbClr val="66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95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ALILI%20%20%20AOUT%202017\BILAN%20D'ACTIVITES\BILAN%20D'ACTIVITES%202018\BASE%20DE%20DONN2ES%20THERMAL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K:\ALILI%20%20%20AOUT%202017\BILAN%20D'ACTIVITES\BILAN%20D'ACTIVITES%202018\BASE%20DE%20DONN2ES%20THERMA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</a:rPr>
              <a:t>Nombre</a:t>
            </a:r>
            <a:r>
              <a:rPr lang="en-US" sz="2400" dirty="0" smtClean="0">
                <a:solidFill>
                  <a:schemeClr val="accent6"/>
                </a:solidFill>
              </a:rPr>
              <a:t>  </a:t>
            </a:r>
            <a:r>
              <a:rPr lang="en-US" sz="2400" dirty="0">
                <a:solidFill>
                  <a:schemeClr val="accent6"/>
                </a:solidFill>
              </a:rPr>
              <a:t>de concessions</a:t>
            </a:r>
          </a:p>
        </c:rich>
      </c:tx>
      <c:layout>
        <c:manualLayout>
          <c:xMode val="edge"/>
          <c:yMode val="edge"/>
          <c:x val="0.2573827527493644"/>
          <c:y val="2.573081405886002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"/>
          <c:y val="0.17795188872906631"/>
          <c:w val="1"/>
          <c:h val="0.5925193205016035"/>
        </c:manualLayout>
      </c:layout>
      <c:lineChart>
        <c:grouping val="standard"/>
        <c:ser>
          <c:idx val="0"/>
          <c:order val="0"/>
          <c:tx>
            <c:strRef>
              <c:f>CONCESSION!$H$81</c:f>
              <c:strCache>
                <c:ptCount val="1"/>
                <c:pt idx="0">
                  <c:v>Nombre de concessions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19"/>
              <c:layout>
                <c:manualLayout>
                  <c:x val="-1.3223047946100869E-2"/>
                  <c:y val="-7.2514296533910269E-2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>
                        <a:solidFill>
                          <a:schemeClr val="accent6"/>
                        </a:solidFill>
                      </a:rPr>
                      <a:t>76</a:t>
                    </a:r>
                  </a:p>
                </c:rich>
              </c:tx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CONCESSION!$F$82:$F$101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CONCESSION!$H$82:$H$101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  <c:pt idx="6">
                  <c:v>13</c:v>
                </c:pt>
                <c:pt idx="7">
                  <c:v>17</c:v>
                </c:pt>
                <c:pt idx="8">
                  <c:v>19</c:v>
                </c:pt>
                <c:pt idx="9">
                  <c:v>19</c:v>
                </c:pt>
                <c:pt idx="10">
                  <c:v>19</c:v>
                </c:pt>
                <c:pt idx="11">
                  <c:v>19</c:v>
                </c:pt>
                <c:pt idx="12">
                  <c:v>19</c:v>
                </c:pt>
                <c:pt idx="13">
                  <c:v>29</c:v>
                </c:pt>
                <c:pt idx="14">
                  <c:v>39</c:v>
                </c:pt>
                <c:pt idx="15">
                  <c:v>46</c:v>
                </c:pt>
                <c:pt idx="16">
                  <c:v>52</c:v>
                </c:pt>
                <c:pt idx="17">
                  <c:v>57</c:v>
                </c:pt>
                <c:pt idx="18">
                  <c:v>74</c:v>
                </c:pt>
                <c:pt idx="19">
                  <c:v>76</c:v>
                </c:pt>
              </c:numCache>
            </c:numRef>
          </c:val>
        </c:ser>
        <c:dLbls>
          <c:showVal val="1"/>
        </c:dLbls>
        <c:marker val="1"/>
        <c:axId val="60871808"/>
        <c:axId val="60873344"/>
      </c:lineChart>
      <c:catAx>
        <c:axId val="60871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873344"/>
        <c:crosses val="autoZero"/>
        <c:auto val="1"/>
        <c:lblAlgn val="ctr"/>
        <c:lblOffset val="100"/>
      </c:catAx>
      <c:valAx>
        <c:axId val="608733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6087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3200" dirty="0">
                <a:solidFill>
                  <a:schemeClr val="accent6"/>
                </a:solidFill>
              </a:rPr>
              <a:t>Concessions par wilaya</a:t>
            </a:r>
          </a:p>
        </c:rich>
      </c:tx>
      <c:layout>
        <c:manualLayout>
          <c:xMode val="edge"/>
          <c:yMode val="edge"/>
          <c:x val="0.22942985634107768"/>
          <c:y val="1.17071580698639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650933037123555E-2"/>
          <c:y val="0.21194972345560822"/>
          <c:w val="0.95896502925940963"/>
          <c:h val="0.37067927509912635"/>
        </c:manualLayout>
      </c:layout>
      <c:bar3DChart>
        <c:barDir val="col"/>
        <c:grouping val="clustered"/>
        <c:ser>
          <c:idx val="0"/>
          <c:order val="0"/>
          <c:tx>
            <c:strRef>
              <c:f>CONCESSION!$H$106</c:f>
              <c:strCache>
                <c:ptCount val="1"/>
                <c:pt idx="0">
                  <c:v>Concessions par wilaya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dLbls>
            <c:dLbl>
              <c:idx val="12"/>
              <c:layout>
                <c:manualLayout>
                  <c:x val="1.8943288544977965E-2"/>
                  <c:y val="7.0242948419183375E-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solidFill>
                          <a:schemeClr val="tx1"/>
                        </a:solidFill>
                      </a:rPr>
                      <a:t>11Guelma</a:t>
                    </a:r>
                    <a:endParaRPr lang="en-US" sz="240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16"/>
              <c:layout>
                <c:manualLayout>
                  <c:x val="4.66299157758620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solidFill>
                          <a:schemeClr val="tx1"/>
                        </a:solidFill>
                      </a:rPr>
                      <a:t>12 Mila</a:t>
                    </a:r>
                    <a:endParaRPr lang="en-US" sz="240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20"/>
              <c:layout>
                <c:manualLayout>
                  <c:x val="4.0801061564913282E-2"/>
                  <c:y val="-2.3414316139727795E-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solidFill>
                          <a:schemeClr val="tx1"/>
                        </a:solidFill>
                      </a:rPr>
                      <a:t>11Setif</a:t>
                    </a:r>
                    <a:endParaRPr lang="en-US" sz="240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CONCESSION!$G$107:$G$130</c:f>
              <c:strCache>
                <c:ptCount val="24"/>
                <c:pt idx="0">
                  <c:v>Ain Defla</c:v>
                </c:pt>
                <c:pt idx="1">
                  <c:v>Ain Temouchent</c:v>
                </c:pt>
                <c:pt idx="2">
                  <c:v>Alger</c:v>
                </c:pt>
                <c:pt idx="3">
                  <c:v>Batna</c:v>
                </c:pt>
                <c:pt idx="4">
                  <c:v>Bejaia</c:v>
                </c:pt>
                <c:pt idx="5">
                  <c:v>Biskra</c:v>
                </c:pt>
                <c:pt idx="6">
                  <c:v>Blida</c:v>
                </c:pt>
                <c:pt idx="7">
                  <c:v>Bouira</c:v>
                </c:pt>
                <c:pt idx="8">
                  <c:v>Chlef</c:v>
                </c:pt>
                <c:pt idx="9">
                  <c:v>Djelfa </c:v>
                </c:pt>
                <c:pt idx="10">
                  <c:v>El oued</c:v>
                </c:pt>
                <c:pt idx="11">
                  <c:v>El Taref</c:v>
                </c:pt>
                <c:pt idx="12">
                  <c:v>Guelma</c:v>
                </c:pt>
                <c:pt idx="13">
                  <c:v>Khenchela</c:v>
                </c:pt>
                <c:pt idx="14">
                  <c:v>M’sila</c:v>
                </c:pt>
                <c:pt idx="15">
                  <c:v>Mascara</c:v>
                </c:pt>
                <c:pt idx="16">
                  <c:v>Mila</c:v>
                </c:pt>
                <c:pt idx="17">
                  <c:v>Oran</c:v>
                </c:pt>
                <c:pt idx="18">
                  <c:v>Ouargla</c:v>
                </c:pt>
                <c:pt idx="19">
                  <c:v>Saida</c:v>
                </c:pt>
                <c:pt idx="20">
                  <c:v>Sétif</c:v>
                </c:pt>
                <c:pt idx="21">
                  <c:v>Souk Ahras</c:v>
                </c:pt>
                <c:pt idx="22">
                  <c:v>Tissemsilt</c:v>
                </c:pt>
                <c:pt idx="23">
                  <c:v>Tlemcen</c:v>
                </c:pt>
              </c:strCache>
            </c:strRef>
          </c:cat>
          <c:val>
            <c:numRef>
              <c:f>CONCESSION!$H$107:$H$130</c:f>
              <c:numCache>
                <c:formatCode>General</c:formatCode>
                <c:ptCount val="2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5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4</c:v>
                </c:pt>
                <c:pt idx="10">
                  <c:v>1</c:v>
                </c:pt>
                <c:pt idx="11">
                  <c:v>4</c:v>
                </c:pt>
                <c:pt idx="12">
                  <c:v>11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12</c:v>
                </c:pt>
                <c:pt idx="17">
                  <c:v>4</c:v>
                </c:pt>
                <c:pt idx="18">
                  <c:v>3</c:v>
                </c:pt>
                <c:pt idx="19">
                  <c:v>1</c:v>
                </c:pt>
                <c:pt idx="20">
                  <c:v>11</c:v>
                </c:pt>
                <c:pt idx="21">
                  <c:v>3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</c:ser>
        <c:shape val="box"/>
        <c:axId val="60817792"/>
        <c:axId val="62149760"/>
        <c:axId val="0"/>
      </c:bar3DChart>
      <c:catAx>
        <c:axId val="608177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2149760"/>
        <c:crosses val="autoZero"/>
        <c:auto val="1"/>
        <c:lblAlgn val="ctr"/>
        <c:lblOffset val="100"/>
      </c:catAx>
      <c:valAx>
        <c:axId val="621497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81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>
        <a:lumMod val="8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DBCB1-B0D5-44C9-A490-9704B1E371F8}" type="datetimeFigureOut">
              <a:rPr lang="fr-FR" smtClean="0"/>
              <a:pPr/>
              <a:t>31/10/2018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33CCB-E2DF-407A-A14E-1DB55AFF35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9123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33CCB-E2DF-407A-A14E-1DB55AFF35E9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B07A17-710C-4818-B62D-C5F09D2A3C1A}" type="datetime1">
              <a:rPr lang="fr-FR" smtClean="0">
                <a:solidFill>
                  <a:srgbClr val="464653"/>
                </a:solidFill>
              </a:rPr>
              <a:pPr>
                <a:defRPr/>
              </a:pPr>
              <a:t>31/10/2018</a:t>
            </a:fld>
            <a:endParaRPr lang="fr-BE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3BD8E-7248-420C-B386-3733A068E174}" type="slidenum">
              <a:rPr lang="fr-BE" smtClean="0">
                <a:solidFill>
                  <a:srgbClr val="464653"/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94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33A82-08E1-4CA2-8844-01DE6F27189B}" type="datetime1">
              <a:rPr lang="fr-FR" smtClean="0">
                <a:solidFill>
                  <a:srgbClr val="464653"/>
                </a:solidFill>
              </a:rPr>
              <a:pPr>
                <a:defRPr/>
              </a:pPr>
              <a:t>31/10/2018</a:t>
            </a:fld>
            <a:endParaRPr lang="fr-BE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086FC-C265-4573-9AE5-AFCC3DCEC2F2}" type="slidenum">
              <a:rPr lang="fr-BE" smtClean="0">
                <a:solidFill>
                  <a:srgbClr val="464653"/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421043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33A82-08E1-4CA2-8844-01DE6F27189B}" type="datetime1">
              <a:rPr lang="fr-FR" smtClean="0">
                <a:solidFill>
                  <a:srgbClr val="464653"/>
                </a:solidFill>
              </a:rPr>
              <a:pPr>
                <a:defRPr/>
              </a:pPr>
              <a:t>31/10/2018</a:t>
            </a:fld>
            <a:endParaRPr lang="fr-BE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086FC-C265-4573-9AE5-AFCC3DCEC2F2}" type="slidenum">
              <a:rPr lang="fr-BE" smtClean="0">
                <a:solidFill>
                  <a:srgbClr val="464653"/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339678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33A82-08E1-4CA2-8844-01DE6F27189B}" type="datetime1">
              <a:rPr lang="fr-FR" smtClean="0">
                <a:solidFill>
                  <a:srgbClr val="464653"/>
                </a:solidFill>
              </a:rPr>
              <a:pPr>
                <a:defRPr/>
              </a:pPr>
              <a:t>31/10/2018</a:t>
            </a:fld>
            <a:endParaRPr lang="fr-BE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086FC-C265-4573-9AE5-AFCC3DCEC2F2}" type="slidenum">
              <a:rPr lang="fr-BE" smtClean="0">
                <a:solidFill>
                  <a:srgbClr val="464653"/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46465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3598716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33A82-08E1-4CA2-8844-01DE6F27189B}" type="datetime1">
              <a:rPr lang="fr-FR" smtClean="0">
                <a:solidFill>
                  <a:srgbClr val="464653"/>
                </a:solidFill>
              </a:rPr>
              <a:pPr>
                <a:defRPr/>
              </a:pPr>
              <a:t>31/10/2018</a:t>
            </a:fld>
            <a:endParaRPr lang="fr-BE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086FC-C265-4573-9AE5-AFCC3DCEC2F2}" type="slidenum">
              <a:rPr lang="fr-BE" smtClean="0">
                <a:solidFill>
                  <a:srgbClr val="464653"/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033985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33A82-08E1-4CA2-8844-01DE6F27189B}" type="datetime1">
              <a:rPr lang="fr-FR" smtClean="0">
                <a:solidFill>
                  <a:srgbClr val="464653"/>
                </a:solidFill>
              </a:rPr>
              <a:pPr>
                <a:defRPr/>
              </a:pPr>
              <a:t>31/10/2018</a:t>
            </a:fld>
            <a:endParaRPr lang="fr-BE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086FC-C265-4573-9AE5-AFCC3DCEC2F2}" type="slidenum">
              <a:rPr lang="fr-BE" smtClean="0">
                <a:solidFill>
                  <a:srgbClr val="464653"/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46465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7685991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33A82-08E1-4CA2-8844-01DE6F27189B}" type="datetime1">
              <a:rPr lang="fr-FR" smtClean="0">
                <a:solidFill>
                  <a:srgbClr val="464653"/>
                </a:solidFill>
              </a:rPr>
              <a:pPr>
                <a:defRPr/>
              </a:pPr>
              <a:t>31/10/2018</a:t>
            </a:fld>
            <a:endParaRPr lang="fr-BE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086FC-C265-4573-9AE5-AFCC3DCEC2F2}" type="slidenum">
              <a:rPr lang="fr-BE" smtClean="0">
                <a:solidFill>
                  <a:srgbClr val="464653"/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406156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A3BF8-F233-43CA-AD8B-BCAB3DE79E03}" type="datetime1">
              <a:rPr lang="fr-FR" smtClean="0">
                <a:solidFill>
                  <a:srgbClr val="464653"/>
                </a:solidFill>
              </a:rPr>
              <a:pPr>
                <a:defRPr/>
              </a:pPr>
              <a:t>31/10/2018</a:t>
            </a:fld>
            <a:endParaRPr lang="fr-BE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CB8AD-FA24-4A58-9E45-D4CBE56E34EA}" type="slidenum">
              <a:rPr lang="fr-BE" smtClean="0">
                <a:solidFill>
                  <a:srgbClr val="464653"/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2344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9D102-2715-42E9-93F0-BC0A771DA09A}" type="datetime1">
              <a:rPr lang="fr-FR" smtClean="0">
                <a:solidFill>
                  <a:srgbClr val="464653"/>
                </a:solidFill>
              </a:rPr>
              <a:pPr>
                <a:defRPr/>
              </a:pPr>
              <a:t>31/10/2018</a:t>
            </a:fld>
            <a:endParaRPr lang="fr-BE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AEF25-9E64-4FEE-9AAF-BABD8E25EFA1}" type="slidenum">
              <a:rPr lang="fr-BE" smtClean="0">
                <a:solidFill>
                  <a:srgbClr val="464653"/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005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E4EC1-13B2-4D4D-9508-43917125A0E2}" type="datetime1">
              <a:rPr lang="fr-FR" smtClean="0">
                <a:solidFill>
                  <a:srgbClr val="464653"/>
                </a:solidFill>
              </a:rPr>
              <a:pPr>
                <a:defRPr/>
              </a:pPr>
              <a:t>31/10/2018</a:t>
            </a:fld>
            <a:endParaRPr lang="fr-BE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249B1-F687-4729-B315-AACF83E2A2C3}" type="slidenum">
              <a:rPr lang="fr-BE" smtClean="0">
                <a:solidFill>
                  <a:srgbClr val="464653"/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37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4913DD-0742-4F9D-A313-54B18E00A81B}" type="datetime1">
              <a:rPr lang="fr-FR" smtClean="0">
                <a:solidFill>
                  <a:srgbClr val="464653"/>
                </a:solidFill>
              </a:rPr>
              <a:pPr>
                <a:defRPr/>
              </a:pPr>
              <a:t>31/10/2018</a:t>
            </a:fld>
            <a:endParaRPr lang="fr-BE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FA2CE-7FCF-47E6-94FA-8F05753AB9F8}" type="slidenum">
              <a:rPr lang="fr-BE" smtClean="0">
                <a:solidFill>
                  <a:srgbClr val="464653"/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443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518DE9-4574-4957-9A2A-8E9566B41C7F}" type="datetime1">
              <a:rPr lang="fr-FR" smtClean="0">
                <a:solidFill>
                  <a:srgbClr val="464653"/>
                </a:solidFill>
              </a:rPr>
              <a:pPr>
                <a:defRPr/>
              </a:pPr>
              <a:t>31/10/2018</a:t>
            </a:fld>
            <a:endParaRPr lang="fr-BE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6114D-B2A0-4E03-AC65-3102BF5C93D7}" type="slidenum">
              <a:rPr lang="fr-BE" smtClean="0">
                <a:solidFill>
                  <a:srgbClr val="464653"/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69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BF51E-7670-4856-AFE7-9D31379FE6AC}" type="datetime1">
              <a:rPr lang="fr-FR" smtClean="0">
                <a:solidFill>
                  <a:srgbClr val="464653"/>
                </a:solidFill>
              </a:rPr>
              <a:pPr>
                <a:defRPr/>
              </a:pPr>
              <a:t>31/10/2018</a:t>
            </a:fld>
            <a:endParaRPr lang="fr-BE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BF22C-8F6E-4AA0-B01B-81B3B7980AAD}" type="slidenum">
              <a:rPr lang="fr-BE" smtClean="0">
                <a:solidFill>
                  <a:srgbClr val="464653"/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092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FDAF2B-1B9C-4EDC-B7D4-3088598DB0E3}" type="datetime1">
              <a:rPr lang="fr-FR" smtClean="0">
                <a:solidFill>
                  <a:srgbClr val="464653"/>
                </a:solidFill>
              </a:rPr>
              <a:pPr>
                <a:defRPr/>
              </a:pPr>
              <a:t>31/10/2018</a:t>
            </a:fld>
            <a:endParaRPr lang="fr-BE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8BF4C-2A89-4530-A338-6CC06155E688}" type="slidenum">
              <a:rPr lang="fr-BE" smtClean="0">
                <a:solidFill>
                  <a:srgbClr val="464653"/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55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186A2-D878-4CFA-9E79-34A1DBB85D4A}" type="datetime1">
              <a:rPr lang="fr-FR" smtClean="0">
                <a:solidFill>
                  <a:srgbClr val="464653"/>
                </a:solidFill>
              </a:rPr>
              <a:pPr>
                <a:defRPr/>
              </a:pPr>
              <a:t>31/10/2018</a:t>
            </a:fld>
            <a:endParaRPr lang="fr-BE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0785A-E851-4603-9088-37BB90262513}" type="slidenum">
              <a:rPr lang="fr-BE" smtClean="0">
                <a:solidFill>
                  <a:srgbClr val="464653"/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210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7B80B6-25A0-40E5-9F0D-01CCEC0CE30A}" type="datetime1">
              <a:rPr lang="fr-FR" smtClean="0">
                <a:solidFill>
                  <a:srgbClr val="464653"/>
                </a:solidFill>
              </a:rPr>
              <a:pPr>
                <a:defRPr/>
              </a:pPr>
              <a:t>31/10/2018</a:t>
            </a:fld>
            <a:endParaRPr lang="fr-BE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15020-800A-4C26-B422-B4B6506F21DD}" type="slidenum">
              <a:rPr lang="fr-BE" smtClean="0">
                <a:solidFill>
                  <a:srgbClr val="464653"/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165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2452F1-6288-4A12-8452-4D67A3BA1D06}" type="datetime1">
              <a:rPr lang="fr-FR" smtClean="0">
                <a:solidFill>
                  <a:srgbClr val="464653"/>
                </a:solidFill>
              </a:rPr>
              <a:pPr>
                <a:defRPr/>
              </a:pPr>
              <a:t>31/10/2018</a:t>
            </a:fld>
            <a:endParaRPr lang="fr-BE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fr-BE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C6CA6-9D5F-4510-98A2-03C35A2F404B}" type="slidenum">
              <a:rPr lang="fr-BE" smtClean="0">
                <a:solidFill>
                  <a:srgbClr val="464653"/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464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90000">
              <a:schemeClr val="tx2">
                <a:lumMod val="40000"/>
                <a:lumOff val="6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C633A82-08E1-4CA2-8844-01DE6F27189B}" type="datetime1">
              <a:rPr lang="fr-FR" smtClean="0">
                <a:solidFill>
                  <a:srgbClr val="464653"/>
                </a:solidFill>
              </a:rPr>
              <a:pPr>
                <a:defRPr/>
              </a:pPr>
              <a:t>31/10/2018</a:t>
            </a:fld>
            <a:endParaRPr lang="fr-BE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fr-BE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B2086FC-C265-4573-9AE5-AFCC3DCEC2F2}" type="slidenum">
              <a:rPr lang="fr-BE" smtClean="0">
                <a:solidFill>
                  <a:srgbClr val="464653"/>
                </a:solidFill>
              </a:rPr>
              <a:pPr>
                <a:defRPr/>
              </a:pPr>
              <a:t>‹N°›</a:t>
            </a:fld>
            <a:endParaRPr lang="fr-BE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15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file:///F:\WORK\CARTES\BISKRA\carte%20Biskra.wo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 de texte 2"/>
          <p:cNvSpPr txBox="1">
            <a:spLocks noChangeArrowheads="1"/>
          </p:cNvSpPr>
          <p:nvPr/>
        </p:nvSpPr>
        <p:spPr bwMode="auto">
          <a:xfrm>
            <a:off x="142844" y="1928802"/>
            <a:ext cx="8858312" cy="53245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3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Comic Sans MS" pitchFamily="66" charset="0"/>
              </a:rPr>
              <a:t>ALGERIE THERMALE :</a:t>
            </a:r>
          </a:p>
          <a:p>
            <a:pPr algn="ctr"/>
            <a:r>
              <a:rPr lang="fr-FR" sz="2800" b="1" dirty="0" smtClean="0">
                <a:solidFill>
                  <a:srgbClr val="2931DB"/>
                </a:solidFill>
                <a:latin typeface="MV Boli" pitchFamily="2" charset="0"/>
                <a:cs typeface="MV Boli" pitchFamily="2" charset="0"/>
              </a:rPr>
              <a:t>UN NOUVEAU MODELE DU TOURISME DE SANTE  ET DE BIEN ETRE</a:t>
            </a:r>
          </a:p>
          <a:p>
            <a:pPr algn="ctr"/>
            <a:r>
              <a:rPr lang="fr-FR" sz="2800" b="1" dirty="0" smtClean="0">
                <a:latin typeface="Comic Sans MS" pitchFamily="66" charset="0"/>
              </a:rPr>
              <a:t>Dr Ahmed </a:t>
            </a:r>
            <a:r>
              <a:rPr lang="fr-FR" sz="2800" b="1" dirty="0" err="1" smtClean="0">
                <a:latin typeface="Comic Sans MS" pitchFamily="66" charset="0"/>
              </a:rPr>
              <a:t>Belaitar</a:t>
            </a:r>
            <a:endParaRPr lang="fr-FR" sz="2800" b="1" dirty="0" smtClean="0">
              <a:latin typeface="Comic Sans MS" pitchFamily="66" charset="0"/>
            </a:endParaRPr>
          </a:p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Station Thermale ‘’Hammam </a:t>
            </a:r>
            <a:r>
              <a:rPr lang="fr-FR" sz="2400" b="1" dirty="0" err="1" smtClean="0">
                <a:solidFill>
                  <a:srgbClr val="FF0000"/>
                </a:solidFill>
                <a:latin typeface="Comic Sans MS" pitchFamily="66" charset="0"/>
              </a:rPr>
              <a:t>Chellala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/Guelma</a:t>
            </a:r>
          </a:p>
          <a:p>
            <a:pPr algn="ctr"/>
            <a:r>
              <a:rPr lang="fr-FR" sz="2000" b="1" dirty="0" smtClean="0">
                <a:latin typeface="Comic Sans MS" pitchFamily="66" charset="0"/>
              </a:rPr>
              <a:t>email: belaitara@yahoo.fr</a:t>
            </a:r>
          </a:p>
          <a:p>
            <a:pPr algn="ctr"/>
            <a:endParaRPr lang="fr-FR" sz="24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Best Western  Hôtel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Batumi/ </a:t>
            </a:r>
            <a:r>
              <a:rPr lang="fr-FR" sz="2400" b="1" dirty="0" err="1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Georgie</a:t>
            </a:r>
            <a:endParaRPr lang="fr-FR" sz="2400" b="1" dirty="0" smtClean="0">
              <a:solidFill>
                <a:schemeClr val="bg1"/>
              </a:solidFill>
              <a:latin typeface="MV Boli" pitchFamily="2" charset="0"/>
              <a:cs typeface="MV Boli" pitchFamily="2" charset="0"/>
            </a:endParaRPr>
          </a:p>
          <a:p>
            <a:pPr algn="ctr"/>
            <a:endParaRPr lang="fr-FR" sz="36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fr-FR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Image 2" descr="drapeau alger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14290"/>
            <a:ext cx="1857388" cy="1428760"/>
          </a:xfrm>
          <a:prstGeom prst="rect">
            <a:avLst/>
          </a:prstGeom>
        </p:spPr>
      </p:pic>
      <p:pic>
        <p:nvPicPr>
          <p:cNvPr id="1026" name="Picture 2" descr="D:\flsh disk noir rouge\logo femtec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5039226"/>
            <a:ext cx="1990726" cy="1533046"/>
          </a:xfrm>
          <a:prstGeom prst="rect">
            <a:avLst/>
          </a:prstGeom>
          <a:noFill/>
        </p:spPr>
      </p:pic>
      <p:sp>
        <p:nvSpPr>
          <p:cNvPr id="15362" name="AutoShape 2" descr="RÃ©sultat de recherche d'images pour &quot;drapeau georgi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071670" y="714356"/>
            <a:ext cx="485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3D04CC"/>
                </a:solidFill>
                <a:latin typeface="Comic Sans MS" pitchFamily="66" charset="0"/>
              </a:rPr>
              <a:t>71eme congres  de la FEMTEC</a:t>
            </a:r>
          </a:p>
          <a:p>
            <a:pPr algn="ctr"/>
            <a:r>
              <a:rPr lang="fr-FR" sz="2400" b="1" dirty="0" smtClean="0">
                <a:solidFill>
                  <a:srgbClr val="3D04CC"/>
                </a:solidFill>
                <a:latin typeface="Comic Sans MS" pitchFamily="66" charset="0"/>
              </a:rPr>
              <a:t>29 </a:t>
            </a:r>
            <a:r>
              <a:rPr lang="fr-FR" sz="2400" b="1" dirty="0" err="1" smtClean="0">
                <a:solidFill>
                  <a:srgbClr val="3D04CC"/>
                </a:solidFill>
                <a:latin typeface="Comic Sans MS" pitchFamily="66" charset="0"/>
              </a:rPr>
              <a:t>oct</a:t>
            </a:r>
            <a:r>
              <a:rPr lang="fr-FR" sz="2400" b="1" dirty="0" smtClean="0">
                <a:solidFill>
                  <a:srgbClr val="3D04CC"/>
                </a:solidFill>
                <a:latin typeface="Comic Sans MS" pitchFamily="66" charset="0"/>
              </a:rPr>
              <a:t> /04 </a:t>
            </a:r>
            <a:r>
              <a:rPr lang="fr-FR" sz="2400" b="1" dirty="0" err="1" smtClean="0">
                <a:solidFill>
                  <a:srgbClr val="3D04CC"/>
                </a:solidFill>
                <a:latin typeface="Comic Sans MS" pitchFamily="66" charset="0"/>
              </a:rPr>
              <a:t>nov</a:t>
            </a:r>
            <a:r>
              <a:rPr lang="fr-FR" sz="2400" b="1" dirty="0" smtClean="0">
                <a:solidFill>
                  <a:srgbClr val="3D04CC"/>
                </a:solidFill>
                <a:latin typeface="Comic Sans MS" pitchFamily="66" charset="0"/>
              </a:rPr>
              <a:t> 2018</a:t>
            </a:r>
          </a:p>
        </p:txBody>
      </p:sp>
      <p:pic>
        <p:nvPicPr>
          <p:cNvPr id="8" name="Image 7" descr="drapeau georgi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5093504"/>
            <a:ext cx="1928826" cy="1478767"/>
          </a:xfrm>
          <a:prstGeom prst="rect">
            <a:avLst/>
          </a:prstGeom>
        </p:spPr>
      </p:pic>
      <p:pic>
        <p:nvPicPr>
          <p:cNvPr id="10" name="Image 9" descr="cascade georgi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142852"/>
            <a:ext cx="2000264" cy="1714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254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581384"/>
          </a:xfr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fr-FR" sz="9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9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785786" y="260648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3D04CC"/>
                </a:solidFill>
                <a:ea typeface="Calibri" panose="020F0502020204030204" pitchFamily="34" charset="0"/>
              </a:rPr>
              <a:t>F</a:t>
            </a:r>
            <a:r>
              <a:rPr lang="fr-FR" sz="3200" b="1" dirty="0" smtClean="0">
                <a:solidFill>
                  <a:srgbClr val="3D04CC"/>
                </a:solidFill>
                <a:ea typeface="Calibri" panose="020F0502020204030204" pitchFamily="34" charset="0"/>
              </a:rPr>
              <a:t>réquentation des établissements Thermaux </a:t>
            </a:r>
            <a:endParaRPr lang="fr-FR" sz="3200" dirty="0">
              <a:solidFill>
                <a:srgbClr val="3D04CC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87187417"/>
              </p:ext>
            </p:extLst>
          </p:nvPr>
        </p:nvGraphicFramePr>
        <p:xfrm>
          <a:off x="285720" y="1357298"/>
          <a:ext cx="8715435" cy="4323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155"/>
                <a:gridCol w="1316195"/>
                <a:gridCol w="1416077"/>
                <a:gridCol w="1416077"/>
                <a:gridCol w="1617348"/>
                <a:gridCol w="1212583"/>
              </a:tblGrid>
              <a:tr h="42920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Type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Nombre curistes / jour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810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FF0000"/>
                          </a:solidFill>
                          <a:effectLst/>
                        </a:rPr>
                        <a:t>2012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FF0000"/>
                          </a:solidFill>
                          <a:effectLst/>
                        </a:rPr>
                        <a:t>2013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FF0000"/>
                          </a:solidFill>
                          <a:effectLst/>
                        </a:rPr>
                        <a:t>2014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effectLst/>
                        </a:rPr>
                        <a:t>Moyenne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</a:rPr>
                        <a:t>Taux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50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Curiste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</a:rPr>
                        <a:t>assuré social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87 468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</a:rPr>
                        <a:t>105 747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</a:rPr>
                        <a:t>160 164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2931DB"/>
                          </a:solidFill>
                          <a:effectLst/>
                        </a:rPr>
                        <a:t>117 793</a:t>
                      </a:r>
                      <a:endParaRPr lang="fr-FR" sz="1600" b="1" dirty="0">
                        <a:solidFill>
                          <a:srgbClr val="2931D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23,50 %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87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Curiste 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conventionné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85 652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99 886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128 937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2931DB"/>
                          </a:solidFill>
                          <a:effectLst/>
                        </a:rPr>
                        <a:t>104 825</a:t>
                      </a:r>
                      <a:endParaRPr lang="fr-FR" sz="1600" b="1" dirty="0">
                        <a:solidFill>
                          <a:srgbClr val="2931D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</a:rPr>
                        <a:t>21,40 %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50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Curiste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Libre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201 979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</a:rPr>
                        <a:t>235 474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</a:rPr>
                        <a:t>385 438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2931DB"/>
                          </a:solidFill>
                          <a:effectLst/>
                        </a:rPr>
                        <a:t>274 297</a:t>
                      </a:r>
                      <a:endParaRPr lang="fr-FR" sz="1600" b="1" dirty="0">
                        <a:solidFill>
                          <a:srgbClr val="2931D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54,43 %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50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Curiste 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Etranger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374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</a:rPr>
                        <a:t>1 106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</a:rPr>
                        <a:t>11 578</a:t>
                      </a:r>
                      <a:endParaRPr lang="fr-F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2931DB"/>
                          </a:solidFill>
                          <a:effectLst/>
                        </a:rPr>
                        <a:t>4 352</a:t>
                      </a:r>
                      <a:endParaRPr lang="fr-FR" sz="1600" b="1" dirty="0">
                        <a:solidFill>
                          <a:srgbClr val="2931D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0,67 %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21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FF0000"/>
                          </a:solidFill>
                          <a:effectLst/>
                        </a:rPr>
                        <a:t>Total curistes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B0F0"/>
                          </a:solidFill>
                          <a:effectLst/>
                        </a:rPr>
                        <a:t>375 473</a:t>
                      </a:r>
                      <a:endParaRPr lang="fr-FR" sz="16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B0F0"/>
                          </a:solidFill>
                          <a:effectLst/>
                        </a:rPr>
                        <a:t>442 213</a:t>
                      </a:r>
                      <a:endParaRPr lang="fr-FR" sz="16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B0F0"/>
                          </a:solidFill>
                          <a:effectLst/>
                        </a:rPr>
                        <a:t>686 117</a:t>
                      </a:r>
                      <a:endParaRPr lang="fr-FR" sz="16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FF0000"/>
                          </a:solidFill>
                          <a:effectLst/>
                        </a:rPr>
                        <a:t>501 267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</a:rPr>
                        <a:t>100 %</a:t>
                      </a:r>
                      <a:endParaRPr lang="fr-F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00034" y="5715016"/>
            <a:ext cx="8057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prstClr val="black"/>
                </a:solidFill>
                <a:ea typeface="Calibri" panose="020F0502020204030204" pitchFamily="34" charset="0"/>
              </a:rPr>
              <a:t>Le nombre de curistes total annuel moyen </a:t>
            </a:r>
            <a:r>
              <a:rPr lang="fr-FR" sz="2400" b="1" dirty="0">
                <a:solidFill>
                  <a:srgbClr val="FF0000"/>
                </a:solidFill>
                <a:ea typeface="Calibri" panose="020F0502020204030204" pitchFamily="34" charset="0"/>
              </a:rPr>
              <a:t>est de 500 000 </a:t>
            </a:r>
            <a:r>
              <a:rPr lang="fr-FR" sz="24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curistes/ </a:t>
            </a:r>
            <a:r>
              <a:rPr lang="fr-FR" sz="2400" b="1" dirty="0" err="1" smtClean="0">
                <a:solidFill>
                  <a:srgbClr val="FF0000"/>
                </a:solidFill>
                <a:ea typeface="Calibri" panose="020F0502020204030204" pitchFamily="34" charset="0"/>
              </a:rPr>
              <a:t>Annee</a:t>
            </a:r>
            <a:r>
              <a:rPr lang="fr-FR" sz="2400" dirty="0" smtClean="0">
                <a:solidFill>
                  <a:prstClr val="black"/>
                </a:solidFill>
                <a:ea typeface="Calibri" panose="020F0502020204030204" pitchFamily="34" charset="0"/>
              </a:rPr>
              <a:t>. </a:t>
            </a:r>
            <a:endParaRPr lang="fr-F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6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16632"/>
            <a:ext cx="8643998" cy="6581384"/>
          </a:xfr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fr-FR" sz="9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785918" y="285728"/>
            <a:ext cx="6377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3D04CC"/>
                </a:solidFill>
                <a:ea typeface="Calibri" panose="020F0502020204030204" pitchFamily="34" charset="0"/>
              </a:rPr>
              <a:t>F</a:t>
            </a:r>
            <a:r>
              <a:rPr lang="fr-FR" sz="2800" b="1" dirty="0" smtClean="0">
                <a:solidFill>
                  <a:srgbClr val="3D04CC"/>
                </a:solidFill>
                <a:ea typeface="Calibri" panose="020F0502020204030204" pitchFamily="34" charset="0"/>
              </a:rPr>
              <a:t>réquentation des établissements </a:t>
            </a:r>
            <a:endParaRPr lang="fr-FR" sz="2800" dirty="0">
              <a:solidFill>
                <a:srgbClr val="3D04CC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0731052"/>
              </p:ext>
            </p:extLst>
          </p:nvPr>
        </p:nvGraphicFramePr>
        <p:xfrm>
          <a:off x="428597" y="1000108"/>
          <a:ext cx="8358244" cy="3643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7788"/>
                <a:gridCol w="1505990"/>
                <a:gridCol w="1550806"/>
                <a:gridCol w="1671830"/>
                <a:gridCol w="1671830"/>
              </a:tblGrid>
              <a:tr h="177495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 smtClean="0">
                          <a:solidFill>
                            <a:schemeClr val="bg1"/>
                          </a:solidFill>
                          <a:effectLst/>
                        </a:rPr>
                        <a:t>Bains </a:t>
                      </a:r>
                      <a:r>
                        <a:rPr lang="fr-FR" sz="2200" dirty="0">
                          <a:solidFill>
                            <a:schemeClr val="bg1"/>
                          </a:solidFill>
                          <a:effectLst/>
                        </a:rPr>
                        <a:t>thermaux traditionnels</a:t>
                      </a:r>
                      <a:endParaRPr lang="fr-FR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fr-FR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fr-FR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fr-FR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FF0000"/>
                          </a:solidFill>
                          <a:effectLst/>
                        </a:rPr>
                        <a:t>Moyenne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18683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  <a:effectLst/>
                        </a:rPr>
                        <a:t>2 070 886</a:t>
                      </a:r>
                      <a:endParaRPr lang="fr-FR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>
                          <a:solidFill>
                            <a:schemeClr val="tx1"/>
                          </a:solidFill>
                          <a:effectLst/>
                        </a:rPr>
                        <a:t>2 845 348</a:t>
                      </a:r>
                      <a:endParaRPr lang="fr-FR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200" b="1" dirty="0">
                          <a:solidFill>
                            <a:schemeClr val="tx1"/>
                          </a:solidFill>
                          <a:effectLst/>
                        </a:rPr>
                        <a:t>3 201 714</a:t>
                      </a:r>
                      <a:endParaRPr lang="fr-FR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FF0000"/>
                          </a:solidFill>
                          <a:effectLst/>
                        </a:rPr>
                        <a:t>2 705 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983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71472" y="4857760"/>
            <a:ext cx="8143932" cy="1775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3200" b="1" dirty="0" smtClean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 est été enregistré une fréquentation de plus de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sz="32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3200" b="1" dirty="0" smtClean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.000 </a:t>
            </a:r>
            <a:r>
              <a:rPr lang="fr-FR" sz="3200" b="1" dirty="0" err="1" smtClean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000</a:t>
            </a:r>
            <a:r>
              <a:rPr lang="fr-FR" sz="3200" b="1" dirty="0" smtClean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personnes/ </a:t>
            </a:r>
            <a:r>
              <a:rPr lang="fr-FR" sz="3200" b="1" dirty="0" err="1" smtClean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Annee</a:t>
            </a:r>
            <a:r>
              <a:rPr lang="fr-FR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2400" b="1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6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0"/>
            <a:ext cx="1245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3D04CC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VU:</a:t>
            </a:r>
            <a:endParaRPr lang="fr-FR" sz="3200" dirty="0"/>
          </a:p>
        </p:txBody>
      </p:sp>
      <p:sp>
        <p:nvSpPr>
          <p:cNvPr id="3" name="Rectangle 2"/>
          <p:cNvSpPr/>
          <p:nvPr/>
        </p:nvSpPr>
        <p:spPr>
          <a:xfrm>
            <a:off x="357126" y="500042"/>
            <a:ext cx="8786874" cy="2434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254000" algn="l"/>
              </a:tabLst>
            </a:pPr>
            <a:r>
              <a:rPr lang="fr-FR" sz="2800" b="1" dirty="0" smtClean="0"/>
              <a:t>Le Grand </a:t>
            </a:r>
            <a:r>
              <a:rPr lang="fr-FR" sz="2800" b="1" dirty="0"/>
              <a:t>P</a:t>
            </a:r>
            <a:r>
              <a:rPr lang="fr-FR" sz="2800" b="1" dirty="0" smtClean="0"/>
              <a:t>otentiel </a:t>
            </a:r>
            <a:r>
              <a:rPr lang="fr-FR" sz="2800" b="1" dirty="0"/>
              <a:t>de </a:t>
            </a:r>
            <a:r>
              <a:rPr lang="fr-FR" sz="2800" b="1" dirty="0" smtClean="0"/>
              <a:t>Sources Thermales, leurs diversité(chimique et physique) </a:t>
            </a:r>
            <a:r>
              <a:rPr lang="fr-FR" sz="2800" b="1" dirty="0"/>
              <a:t>et </a:t>
            </a:r>
            <a:r>
              <a:rPr lang="fr-FR" sz="2800" b="1" dirty="0" smtClean="0"/>
              <a:t>leurs </a:t>
            </a:r>
            <a:r>
              <a:rPr lang="fr-FR" sz="2800" b="1" dirty="0"/>
              <a:t>répartition </a:t>
            </a:r>
            <a:r>
              <a:rPr lang="fr-FR" sz="2800" b="1" dirty="0" smtClean="0"/>
              <a:t>géographique:</a:t>
            </a:r>
          </a:p>
          <a:p>
            <a:pPr marL="809625" indent="-809625" algn="ctr">
              <a:lnSpc>
                <a:spcPct val="107000"/>
              </a:lnSpc>
              <a:spcAft>
                <a:spcPts val="800"/>
              </a:spcAft>
              <a:tabLst>
                <a:tab pos="254000" algn="l"/>
              </a:tabLst>
            </a:pPr>
            <a:r>
              <a:rPr lang="fr-FR" sz="2400" b="1" dirty="0" smtClean="0">
                <a:solidFill>
                  <a:srgbClr val="7030A0"/>
                </a:solidFill>
              </a:rPr>
              <a:t>       </a:t>
            </a:r>
            <a:r>
              <a:rPr lang="fr-FR" sz="2800" b="1" dirty="0" smtClean="0">
                <a:solidFill>
                  <a:srgbClr val="FF0000"/>
                </a:solidFill>
              </a:rPr>
              <a:t>282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/>
              <a:t>sources thermales dont </a:t>
            </a:r>
            <a:r>
              <a:rPr lang="fr-FR" sz="2800" b="1" dirty="0">
                <a:solidFill>
                  <a:srgbClr val="FF0000"/>
                </a:solidFill>
              </a:rPr>
              <a:t>100</a:t>
            </a:r>
            <a:r>
              <a:rPr lang="fr-FR" sz="2400" b="1" dirty="0">
                <a:solidFill>
                  <a:srgbClr val="7030A0"/>
                </a:solidFill>
              </a:rPr>
              <a:t> </a:t>
            </a:r>
            <a:r>
              <a:rPr lang="fr-FR" sz="2400" b="1" dirty="0"/>
              <a:t>sources d’importance nationale.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282" y="2857496"/>
            <a:ext cx="8171318" cy="1804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3387" lvl="0" indent="-34290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fr-FR" sz="2400" b="1" dirty="0" smtClean="0">
              <a:ea typeface="Times New Roman"/>
              <a:cs typeface="Times New Roman"/>
            </a:endParaRPr>
          </a:p>
          <a:p>
            <a:pPr marL="433387" lvl="0" indent="-342900" algn="ctr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fr-FR" sz="2800" b="1" dirty="0" smtClean="0">
                <a:ea typeface="Times New Roman"/>
                <a:cs typeface="Times New Roman"/>
              </a:rPr>
              <a:t>Les </a:t>
            </a:r>
            <a:r>
              <a:rPr lang="fr-FR" sz="2800" b="1" dirty="0">
                <a:ea typeface="Times New Roman"/>
                <a:cs typeface="Times New Roman"/>
              </a:rPr>
              <a:t>opportunités en matière de sites thermaux et de la thalassothérapie </a:t>
            </a:r>
            <a:r>
              <a:rPr lang="fr-FR" sz="2400" b="1" dirty="0">
                <a:solidFill>
                  <a:srgbClr val="FF0000"/>
                </a:solidFill>
                <a:ea typeface="Times New Roman"/>
                <a:cs typeface="Times New Roman"/>
              </a:rPr>
              <a:t>vierges à exploiter.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714884"/>
            <a:ext cx="9144000" cy="51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3387" lvl="0" indent="-342900" algn="ctr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fr-FR" sz="2800" b="1" dirty="0" smtClean="0">
                <a:ea typeface="Times New Roman"/>
                <a:cs typeface="Times New Roman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La Grande demande </a:t>
            </a:r>
            <a:r>
              <a:rPr lang="fr-FR" sz="2800" b="1" dirty="0" smtClean="0">
                <a:ea typeface="Times New Roman"/>
                <a:cs typeface="Times New Roman"/>
              </a:rPr>
              <a:t>pour le tourisme thermal</a:t>
            </a:r>
            <a:endParaRPr lang="fr-FR" sz="2800" b="1" dirty="0">
              <a:ea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5175808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3D04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L’Algérie peut raisonnablement ambitionner de faire du tourisme thermal une filière d’excellence du tourisme algérien</a:t>
            </a:r>
            <a:r>
              <a:rPr lang="fr-FR" sz="2400" b="1" dirty="0">
                <a:solidFill>
                  <a:srgbClr val="3D04CC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801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54632" cy="558949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Les</a:t>
            </a:r>
            <a:r>
              <a:rPr lang="fr-FR" sz="3600" b="1" dirty="0" smtClean="0">
                <a:solidFill>
                  <a:srgbClr val="FF6600"/>
                </a:solidFill>
              </a:rPr>
              <a:t> 04 </a:t>
            </a:r>
            <a:r>
              <a:rPr lang="fr-FR" b="1" dirty="0" smtClean="0"/>
              <a:t>grands</a:t>
            </a:r>
            <a:r>
              <a:rPr lang="fr-FR" b="1" dirty="0" smtClean="0">
                <a:solidFill>
                  <a:srgbClr val="00B050"/>
                </a:solidFill>
              </a:rPr>
              <a:t> enjeux </a:t>
            </a:r>
            <a:r>
              <a:rPr lang="fr-FR" b="1" dirty="0" smtClean="0"/>
              <a:t>d’avenir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06789"/>
          </a:xfr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fr-FR" sz="18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fr-FR" sz="1800" dirty="0"/>
          </a:p>
        </p:txBody>
      </p:sp>
      <p:sp>
        <p:nvSpPr>
          <p:cNvPr id="5" name="Rectangle 4"/>
          <p:cNvSpPr/>
          <p:nvPr/>
        </p:nvSpPr>
        <p:spPr>
          <a:xfrm>
            <a:off x="527440" y="1424404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08150" indent="-1708150" algn="ctr"/>
            <a:r>
              <a:rPr lang="fr-FR" sz="2800" b="1" u="sng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Enjeu n° </a:t>
            </a:r>
            <a:r>
              <a:rPr lang="fr-FR" sz="2800" b="1" u="sng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fr-FR" sz="28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fr-FR" sz="2800" b="1" dirty="0" smtClean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fr-FR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Contribuer au développement   économique </a:t>
            </a:r>
            <a:r>
              <a:rPr lang="fr-FR" sz="2800" b="1" dirty="0">
                <a:ea typeface="Tahoma" panose="020B0604030504040204" pitchFamily="34" charset="0"/>
                <a:cs typeface="Tahoma" panose="020B0604030504040204" pitchFamily="34" charset="0"/>
              </a:rPr>
              <a:t>du Pays.</a:t>
            </a:r>
            <a:endParaRPr lang="fr-FR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392" y="2916247"/>
            <a:ext cx="80411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u="sng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Enjeu n° </a:t>
            </a:r>
            <a:r>
              <a:rPr lang="fr-FR" sz="2800" b="1" u="sng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fr-FR" sz="28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 : </a:t>
            </a:r>
            <a:r>
              <a:rPr lang="fr-FR" sz="2800" b="1" dirty="0">
                <a:ea typeface="Tahoma" panose="020B0604030504040204" pitchFamily="34" charset="0"/>
                <a:cs typeface="Tahoma" panose="020B0604030504040204" pitchFamily="34" charset="0"/>
              </a:rPr>
              <a:t>Conforter l’offre de soins </a:t>
            </a:r>
            <a:r>
              <a:rPr lang="fr-FR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thermaux pour </a:t>
            </a:r>
            <a:r>
              <a:rPr lang="fr-FR" sz="2800" b="1" dirty="0">
                <a:ea typeface="Tahoma" panose="020B0604030504040204" pitchFamily="34" charset="0"/>
                <a:cs typeface="Tahoma" panose="020B0604030504040204" pitchFamily="34" charset="0"/>
              </a:rPr>
              <a:t>tous.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888" y="386104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08150" indent="-1708150"/>
            <a:r>
              <a:rPr lang="fr-FR" sz="2800" b="1" u="sng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Enjeu </a:t>
            </a:r>
            <a:r>
              <a:rPr lang="fr-FR" sz="2800" b="1" u="sng" dirty="0" smtClean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n°</a:t>
            </a:r>
            <a:r>
              <a:rPr lang="fr-FR" sz="2800" b="1" u="sng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fr-FR" sz="28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fr-FR" sz="2800" b="1" dirty="0">
                <a:solidFill>
                  <a:srgbClr val="00B050"/>
                </a:solidFill>
              </a:rPr>
              <a:t>: </a:t>
            </a:r>
            <a:r>
              <a:rPr lang="fr-FR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Valoriser </a:t>
            </a:r>
            <a:r>
              <a:rPr lang="fr-FR" sz="2800" b="1" dirty="0">
                <a:ea typeface="Tahoma" panose="020B0604030504040204" pitchFamily="34" charset="0"/>
                <a:cs typeface="Tahoma" panose="020B0604030504040204" pitchFamily="34" charset="0"/>
              </a:rPr>
              <a:t>une pratique culturelle traditionnelle</a:t>
            </a:r>
            <a:r>
              <a:rPr lang="fr-FR" sz="2400" b="1" dirty="0">
                <a:solidFill>
                  <a:srgbClr val="002060"/>
                </a:solidFill>
              </a:rPr>
              <a:t>.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022" y="5094319"/>
            <a:ext cx="8100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u="sng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Enjeu n° </a:t>
            </a:r>
            <a:r>
              <a:rPr lang="fr-FR" sz="2800" b="1" u="sng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fr-FR" sz="28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 : </a:t>
            </a:r>
            <a:r>
              <a:rPr lang="fr-FR" sz="2800" b="1" dirty="0">
                <a:ea typeface="Tahoma" panose="020B0604030504040204" pitchFamily="34" charset="0"/>
                <a:cs typeface="Tahoma" panose="020B0604030504040204" pitchFamily="34" charset="0"/>
              </a:rPr>
              <a:t>Contribuer à l’image de marque du Pays.</a:t>
            </a:r>
            <a:r>
              <a:rPr lang="fr-FR" sz="28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91951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475656" y="0"/>
            <a:ext cx="6059016" cy="558949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6600"/>
                </a:solidFill>
              </a:rPr>
              <a:t>La démarche stratégique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178" y="497136"/>
            <a:ext cx="8846317" cy="6120680"/>
          </a:xfr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fr-FR" sz="18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FR" sz="3200" b="1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1071546"/>
            <a:ext cx="86689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A- </a:t>
            </a:r>
            <a:r>
              <a:rPr lang="fr-FR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Privilégie, en premier lieu, le marché national</a:t>
            </a:r>
            <a:r>
              <a:rPr lang="fr-FR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 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034" y="2643182"/>
            <a:ext cx="8290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fr-FR" sz="2800" b="1" dirty="0">
                <a:solidFill>
                  <a:prstClr val="black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fr-FR" sz="2800" b="1" dirty="0" smtClean="0">
                <a:solidFill>
                  <a:prstClr val="black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évelopper </a:t>
            </a:r>
            <a:r>
              <a:rPr lang="fr-FR" sz="2800" b="1" dirty="0"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 </a:t>
            </a:r>
            <a:r>
              <a:rPr lang="fr-FR" sz="3200" b="1" dirty="0">
                <a:solidFill>
                  <a:srgbClr val="00B050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fr-FR" sz="3200" b="1" dirty="0" smtClean="0">
                <a:solidFill>
                  <a:srgbClr val="00B050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xpertise</a:t>
            </a:r>
            <a:r>
              <a:rPr lang="fr-FR" sz="2800" b="1" dirty="0">
                <a:solidFill>
                  <a:prstClr val="black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la </a:t>
            </a:r>
            <a:r>
              <a:rPr lang="fr-FR" sz="3200" b="1" dirty="0">
                <a:solidFill>
                  <a:srgbClr val="00B050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fr-FR" sz="3200" b="1" dirty="0" smtClean="0">
                <a:solidFill>
                  <a:srgbClr val="00B050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ualité</a:t>
            </a:r>
            <a:r>
              <a:rPr lang="fr-FR" sz="2800" b="1" dirty="0" smtClean="0">
                <a:solidFill>
                  <a:srgbClr val="00B050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800" b="1" dirty="0">
                <a:solidFill>
                  <a:prstClr val="black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son réceptif et </a:t>
            </a:r>
            <a:r>
              <a:rPr lang="fr-FR" sz="2800" b="1" dirty="0" smtClean="0">
                <a:solidFill>
                  <a:prstClr val="black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assurer </a:t>
            </a:r>
            <a:r>
              <a:rPr lang="fr-FR" sz="2800" b="1" dirty="0">
                <a:solidFill>
                  <a:prstClr val="black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sa </a:t>
            </a:r>
            <a:r>
              <a:rPr lang="fr-FR" sz="2800" b="1" dirty="0" smtClean="0">
                <a:solidFill>
                  <a:srgbClr val="00B050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Pérennité </a:t>
            </a:r>
            <a:r>
              <a:rPr lang="fr-FR" sz="2800" b="1" dirty="0" smtClean="0">
                <a:solidFill>
                  <a:prstClr val="black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économique</a:t>
            </a:r>
            <a:r>
              <a:rPr lang="fr-FR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fr-FR" sz="2800" b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4643446"/>
            <a:ext cx="86226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prstClr val="black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fr-FR" sz="2800" b="1" dirty="0" smtClean="0">
                <a:solidFill>
                  <a:prstClr val="black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Lorsque </a:t>
            </a:r>
            <a:r>
              <a:rPr lang="fr-FR" sz="2800" b="1" dirty="0">
                <a:solidFill>
                  <a:prstClr val="black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filière sera constituée de manière pérenne, elle s’ouvrira naturellement aux </a:t>
            </a:r>
            <a:r>
              <a:rPr lang="fr-FR" sz="2800" b="1" dirty="0">
                <a:solidFill>
                  <a:srgbClr val="00B050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fr-FR" sz="2800" b="1" dirty="0" smtClean="0">
                <a:solidFill>
                  <a:srgbClr val="00B050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archés Extérieurs</a:t>
            </a:r>
            <a:r>
              <a:rPr lang="fr-FR" sz="2800" b="1" dirty="0" smtClean="0">
                <a:solidFill>
                  <a:prstClr val="black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fr-FR" sz="2800" dirty="0">
              <a:solidFill>
                <a:prstClr val="black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28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475656" y="0"/>
            <a:ext cx="6059016" cy="558949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6600"/>
                </a:solidFill>
              </a:rPr>
              <a:t>La démarche stratégique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178" y="497136"/>
            <a:ext cx="8846317" cy="6120680"/>
          </a:xfr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fr-FR" sz="18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FR" sz="3200" b="1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596" y="928670"/>
            <a:ext cx="83873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B- </a:t>
            </a:r>
            <a:r>
              <a:rPr lang="fr-FR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Développer la filière thermale autour de deux axes majeurs</a:t>
            </a:r>
            <a:r>
              <a:rPr lang="fr-FR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 </a:t>
            </a:r>
            <a:endParaRPr lang="fr-FR" sz="32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158" y="2214554"/>
            <a:ext cx="82900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dirty="0" smtClean="0">
                <a:solidFill>
                  <a:prstClr val="black"/>
                </a:solidFill>
                <a:latin typeface="Gill Sans MT" pitchFamily="34" charset="0"/>
              </a:rPr>
              <a:t>- </a:t>
            </a:r>
            <a:r>
              <a:rPr lang="fr-FR" sz="3200" b="1" dirty="0" smtClean="0">
                <a:solidFill>
                  <a:prstClr val="black"/>
                </a:solidFill>
                <a:latin typeface="Gill Sans MT" pitchFamily="34" charset="0"/>
              </a:rPr>
              <a:t>La </a:t>
            </a:r>
            <a:r>
              <a:rPr lang="fr-FR" sz="3200" b="1" dirty="0">
                <a:solidFill>
                  <a:srgbClr val="0070C0"/>
                </a:solidFill>
                <a:latin typeface="Gill Sans MT" pitchFamily="34" charset="0"/>
              </a:rPr>
              <a:t>santé</a:t>
            </a:r>
            <a:r>
              <a:rPr lang="fr-FR" sz="3200" b="1" dirty="0">
                <a:solidFill>
                  <a:prstClr val="black"/>
                </a:solidFill>
                <a:latin typeface="Gill Sans MT" pitchFamily="34" charset="0"/>
              </a:rPr>
              <a:t>, </a:t>
            </a:r>
            <a:r>
              <a:rPr lang="fr-FR" sz="3200" b="1" dirty="0" smtClean="0">
                <a:solidFill>
                  <a:prstClr val="black"/>
                </a:solidFill>
                <a:latin typeface="Gill Sans MT" pitchFamily="34" charset="0"/>
              </a:rPr>
              <a:t>en </a:t>
            </a:r>
            <a:r>
              <a:rPr lang="fr-FR" sz="3200" b="1" dirty="0">
                <a:solidFill>
                  <a:prstClr val="black"/>
                </a:solidFill>
                <a:latin typeface="Gill Sans MT" pitchFamily="34" charset="0"/>
              </a:rPr>
              <a:t>se fixant une ambition forte et des objectifs et modes opératoires </a:t>
            </a:r>
            <a:r>
              <a:rPr lang="fr-FR" sz="3200" b="1" dirty="0" smtClean="0">
                <a:solidFill>
                  <a:prstClr val="black"/>
                </a:solidFill>
                <a:latin typeface="Gill Sans MT" pitchFamily="34" charset="0"/>
              </a:rPr>
              <a:t>renouvelés</a:t>
            </a:r>
            <a:r>
              <a:rPr lang="fr-FR" sz="3200" b="1" dirty="0">
                <a:solidFill>
                  <a:prstClr val="black"/>
                </a:solidFill>
                <a:latin typeface="Gill Sans MT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034" y="4214818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prstClr val="black"/>
                </a:solidFill>
                <a:latin typeface="Gill Sans MT" pitchFamily="34" charset="0"/>
              </a:rPr>
              <a:t>- </a:t>
            </a:r>
            <a:r>
              <a:rPr lang="fr-FR" sz="3200" b="1" dirty="0" smtClean="0">
                <a:solidFill>
                  <a:prstClr val="black"/>
                </a:solidFill>
                <a:latin typeface="Gill Sans MT" pitchFamily="34" charset="0"/>
              </a:rPr>
              <a:t>Le </a:t>
            </a:r>
            <a:r>
              <a:rPr lang="fr-FR" sz="3200" b="1" dirty="0">
                <a:solidFill>
                  <a:srgbClr val="0070C0"/>
                </a:solidFill>
                <a:latin typeface="Gill Sans MT" pitchFamily="34" charset="0"/>
              </a:rPr>
              <a:t>bien-être</a:t>
            </a:r>
            <a:r>
              <a:rPr lang="fr-FR" sz="3200" b="1" dirty="0">
                <a:solidFill>
                  <a:prstClr val="black"/>
                </a:solidFill>
                <a:latin typeface="Gill Sans MT" pitchFamily="34" charset="0"/>
              </a:rPr>
              <a:t>, en ouvrant le thermalisme </a:t>
            </a:r>
            <a:r>
              <a:rPr lang="fr-FR" sz="3200" b="1" dirty="0" smtClean="0">
                <a:solidFill>
                  <a:prstClr val="black"/>
                </a:solidFill>
                <a:latin typeface="Gill Sans MT" pitchFamily="34" charset="0"/>
              </a:rPr>
              <a:t>sur </a:t>
            </a:r>
            <a:r>
              <a:rPr lang="fr-FR" sz="3200" b="1" dirty="0">
                <a:solidFill>
                  <a:prstClr val="black"/>
                </a:solidFill>
                <a:latin typeface="Gill Sans MT" pitchFamily="34" charset="0"/>
              </a:rPr>
              <a:t>un champ plus large de </a:t>
            </a:r>
            <a:r>
              <a:rPr lang="fr-FR" sz="3200" b="1" dirty="0" smtClean="0">
                <a:solidFill>
                  <a:prstClr val="black"/>
                </a:solidFill>
                <a:latin typeface="Gill Sans MT" pitchFamily="34" charset="0"/>
              </a:rPr>
              <a:t>pratiques. </a:t>
            </a:r>
            <a:endParaRPr lang="fr-FR" sz="3200" b="1" dirty="0">
              <a:solidFill>
                <a:prstClr val="black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28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760640"/>
          </a:xfr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sz="4800" dirty="0" smtClean="0">
                <a:solidFill>
                  <a:schemeClr val="tx1"/>
                </a:solidFill>
                <a:latin typeface="Comic Sans MS" pitchFamily="66" charset="0"/>
              </a:rPr>
              <a:t>EN  CONCLUSION</a:t>
            </a:r>
            <a:endParaRPr lang="fr-FR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43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835696" y="17469"/>
            <a:ext cx="5482952" cy="57606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6600"/>
                </a:solidFill>
              </a:rPr>
              <a:t>Le programme </a:t>
            </a:r>
            <a:r>
              <a:rPr lang="fr-FR" b="1" dirty="0" smtClean="0">
                <a:solidFill>
                  <a:srgbClr val="FF6600"/>
                </a:solidFill>
              </a:rPr>
              <a:t>d’action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760640"/>
          </a:xfr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fr-FR" sz="18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fr-FR" sz="1800" dirty="0"/>
          </a:p>
        </p:txBody>
      </p:sp>
      <p:sp>
        <p:nvSpPr>
          <p:cNvPr id="6" name="Rectangle avec flèche vers le bas 5"/>
          <p:cNvSpPr/>
          <p:nvPr/>
        </p:nvSpPr>
        <p:spPr>
          <a:xfrm>
            <a:off x="2714612" y="1643050"/>
            <a:ext cx="3643338" cy="4286280"/>
          </a:xfrm>
          <a:prstGeom prst="downArrowCallou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rgbClr val="0F6FC6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r>
              <a:rPr kumimoji="0" lang="fr-FR" sz="4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Orientations  stratégiques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43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419056" cy="630957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6600"/>
                </a:solidFill>
              </a:rPr>
              <a:t>Les orientations stratégiques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7752" y="1052736"/>
            <a:ext cx="8209048" cy="5306789"/>
          </a:xfr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fr-FR" sz="18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fr-FR" sz="1800" dirty="0"/>
          </a:p>
        </p:txBody>
      </p:sp>
      <p:sp>
        <p:nvSpPr>
          <p:cNvPr id="5" name="Rectangle 4"/>
          <p:cNvSpPr/>
          <p:nvPr/>
        </p:nvSpPr>
        <p:spPr>
          <a:xfrm>
            <a:off x="571472" y="1071546"/>
            <a:ext cx="80326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u="sng" dirty="0">
                <a:solidFill>
                  <a:srgbClr val="7030A0"/>
                </a:solidFill>
              </a:rPr>
              <a:t>Orientation 1</a:t>
            </a:r>
            <a:r>
              <a:rPr lang="fr-FR" sz="2800" b="1" dirty="0">
                <a:solidFill>
                  <a:srgbClr val="7030A0"/>
                </a:solidFill>
              </a:rPr>
              <a:t> </a:t>
            </a:r>
            <a:r>
              <a:rPr lang="fr-FR" sz="2000" b="1" dirty="0"/>
              <a:t>: </a:t>
            </a:r>
            <a:r>
              <a:rPr lang="fr-FR" sz="2400" b="1" dirty="0"/>
              <a:t>Identifier et protéger le potentiel </a:t>
            </a:r>
            <a:r>
              <a:rPr lang="fr-FR" sz="2400" b="1" dirty="0" smtClean="0"/>
              <a:t>thermal</a:t>
            </a:r>
            <a:r>
              <a:rPr lang="fr-FR" sz="2000" b="1" dirty="0" smtClean="0"/>
              <a:t>.</a:t>
            </a:r>
            <a:r>
              <a:rPr lang="fr-FR" sz="2000" b="1" dirty="0"/>
              <a:t> 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642910" y="1928802"/>
            <a:ext cx="80648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8638" indent="-1798638" algn="ctr"/>
            <a:r>
              <a:rPr lang="fr-FR" sz="2800" b="1" u="sng" dirty="0">
                <a:solidFill>
                  <a:srgbClr val="7030A0"/>
                </a:solidFill>
              </a:rPr>
              <a:t>Orientation 2</a:t>
            </a:r>
            <a:r>
              <a:rPr lang="fr-FR" sz="2800" b="1" dirty="0">
                <a:solidFill>
                  <a:srgbClr val="7030A0"/>
                </a:solidFill>
              </a:rPr>
              <a:t> </a:t>
            </a:r>
            <a:r>
              <a:rPr lang="fr-FR" sz="2000" b="1" dirty="0"/>
              <a:t>: </a:t>
            </a:r>
            <a:r>
              <a:rPr lang="fr-FR" sz="2400" b="1" dirty="0"/>
              <a:t>Développer l’offre du tourisme de santé et de bien-être </a:t>
            </a:r>
            <a:r>
              <a:rPr lang="fr-FR" sz="2400" b="1" dirty="0" smtClean="0"/>
              <a:t>thermal</a:t>
            </a:r>
            <a:r>
              <a:rPr lang="fr-FR" sz="2000" b="1" dirty="0" smtClean="0"/>
              <a:t>.</a:t>
            </a:r>
            <a:r>
              <a:rPr lang="fr-FR" sz="2000" b="1" dirty="0"/>
              <a:t> 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571472" y="2786058"/>
            <a:ext cx="805194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2288" indent="-1792288" algn="ctr">
              <a:spcBef>
                <a:spcPts val="600"/>
              </a:spcBef>
              <a:spcAft>
                <a:spcPts val="0"/>
              </a:spcAft>
            </a:pPr>
            <a:r>
              <a:rPr lang="fr-FR" sz="2800" b="1" u="sng" dirty="0">
                <a:solidFill>
                  <a:srgbClr val="7030A0"/>
                </a:solidFill>
                <a:cs typeface="Calibri" panose="020F0502020204030204" pitchFamily="34" charset="0"/>
              </a:rPr>
              <a:t>Orientation 3</a:t>
            </a:r>
            <a:r>
              <a:rPr lang="fr-FR" sz="2400" b="1" dirty="0">
                <a:cs typeface="Calibri" panose="020F0502020204030204" pitchFamily="34" charset="0"/>
              </a:rPr>
              <a:t> : Améliorer et Structurer les activités thermales</a:t>
            </a:r>
          </a:p>
          <a:p>
            <a:pPr marL="1792288" indent="-1792288" algn="ctr">
              <a:spcBef>
                <a:spcPts val="600"/>
              </a:spcBef>
              <a:spcAft>
                <a:spcPts val="0"/>
              </a:spcAft>
            </a:pPr>
            <a:r>
              <a:rPr lang="fr-FR" sz="2400" b="1" dirty="0" smtClean="0">
                <a:cs typeface="Calibri" panose="020F0502020204030204" pitchFamily="34" charset="0"/>
              </a:rPr>
              <a:t>.</a:t>
            </a:r>
            <a:endParaRPr lang="fr-FR" sz="2400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96" y="3714752"/>
            <a:ext cx="82868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8638" indent="-1798638" algn="ctr"/>
            <a:r>
              <a:rPr lang="fr-FR" sz="2000" b="1" u="sng" dirty="0" smtClean="0">
                <a:solidFill>
                  <a:srgbClr val="7030A0"/>
                </a:solidFill>
              </a:rPr>
              <a:t>O</a:t>
            </a:r>
            <a:r>
              <a:rPr lang="fr-FR" sz="2800" b="1" u="sng" dirty="0" smtClean="0">
                <a:solidFill>
                  <a:srgbClr val="7030A0"/>
                </a:solidFill>
              </a:rPr>
              <a:t>rientation 4</a:t>
            </a:r>
            <a:r>
              <a:rPr lang="fr-FR" sz="2800" b="1" dirty="0" smtClean="0"/>
              <a:t> </a:t>
            </a:r>
            <a:r>
              <a:rPr lang="fr-FR" sz="2000" b="1" dirty="0" smtClean="0"/>
              <a:t>: </a:t>
            </a:r>
            <a:r>
              <a:rPr lang="fr-FR" sz="2400" b="1" dirty="0" smtClean="0"/>
              <a:t>Faire du thermalisme un véritable outil de développement socio-économique et d’aménagement du territoire.</a:t>
            </a:r>
            <a:r>
              <a:rPr lang="fr-FR" sz="2000" b="1" dirty="0" smtClean="0"/>
              <a:t> 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642910" y="5000636"/>
            <a:ext cx="79195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8638" indent="-1798638" algn="ctr"/>
            <a:r>
              <a:rPr lang="fr-FR" sz="2800" b="1" u="sng" dirty="0">
                <a:solidFill>
                  <a:srgbClr val="7030A0"/>
                </a:solidFill>
              </a:rPr>
              <a:t>Orientation 5</a:t>
            </a:r>
            <a:r>
              <a:rPr lang="fr-FR" sz="2800" dirty="0">
                <a:solidFill>
                  <a:srgbClr val="7030A0"/>
                </a:solidFill>
              </a:rPr>
              <a:t> </a:t>
            </a:r>
            <a:r>
              <a:rPr lang="fr-FR" sz="2000" dirty="0"/>
              <a:t>: </a:t>
            </a:r>
            <a:r>
              <a:rPr lang="fr-FR" sz="2400" b="1" dirty="0"/>
              <a:t>Devenir plus lisible en définissant une stratégie de communication spécifique au </a:t>
            </a:r>
            <a:r>
              <a:rPr lang="fr-FR" sz="2400" b="1" dirty="0" smtClean="0"/>
              <a:t>thermalisme</a:t>
            </a:r>
            <a:r>
              <a:rPr lang="fr-FR" sz="2400" b="1" dirty="0" smtClean="0">
                <a:latin typeface="Calibri" panose="020F0502020204030204" pitchFamily="34" charset="0"/>
              </a:rPr>
              <a:t>.</a:t>
            </a: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 </a:t>
            </a:r>
            <a:endParaRPr lang="fr-FR" sz="2400" dirty="0"/>
          </a:p>
        </p:txBody>
      </p:sp>
    </p:spTree>
    <p:extLst>
      <p:ext uri="{BB962C8B-B14F-4D97-AF65-F5344CB8AC3E}">
        <p14:creationId xmlns="" xmlns:p14="http://schemas.microsoft.com/office/powerpoint/2010/main" val="26906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428604"/>
            <a:ext cx="8640960" cy="5974954"/>
          </a:xfr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sz="4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4800" b="1" dirty="0" smtClean="0">
                <a:solidFill>
                  <a:srgbClr val="4CEC40"/>
                </a:solidFill>
                <a:latin typeface="Comic Sans MS" pitchFamily="66" charset="0"/>
              </a:rPr>
              <a:t>CHOUKRAN…THANKS…</a:t>
            </a:r>
          </a:p>
          <a:p>
            <a:pPr marL="274320" indent="-27432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sz="4800" b="1" dirty="0" smtClean="0">
                <a:solidFill>
                  <a:schemeClr val="tx1"/>
                </a:solidFill>
                <a:latin typeface="Comic Sans MS" pitchFamily="66" charset="0"/>
              </a:rPr>
              <a:t>AND</a:t>
            </a:r>
            <a:r>
              <a:rPr lang="fr-FR" sz="4800" b="1" dirty="0" smtClean="0">
                <a:solidFill>
                  <a:srgbClr val="4CEC40"/>
                </a:solidFill>
                <a:latin typeface="Comic Sans MS" pitchFamily="66" charset="0"/>
              </a:rPr>
              <a:t> </a:t>
            </a:r>
          </a:p>
          <a:p>
            <a:pPr marL="274320" indent="-27432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sz="4800" b="1" dirty="0" smtClean="0">
                <a:solidFill>
                  <a:srgbClr val="3D04CC"/>
                </a:solidFill>
                <a:latin typeface="Comic Sans MS" pitchFamily="66" charset="0"/>
              </a:rPr>
              <a:t>WELCOME TO</a:t>
            </a:r>
          </a:p>
          <a:p>
            <a:pPr marL="274320" indent="-27432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sz="4800" b="1" dirty="0" smtClean="0">
                <a:solidFill>
                  <a:srgbClr val="3D04CC"/>
                </a:solidFill>
                <a:latin typeface="Comic Sans MS" pitchFamily="66" charset="0"/>
              </a:rPr>
              <a:t>SETIF</a:t>
            </a:r>
          </a:p>
          <a:p>
            <a:pPr marL="274320" indent="-27432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sz="4800" b="1" dirty="0" smtClean="0">
                <a:solidFill>
                  <a:srgbClr val="3D04CC"/>
                </a:solidFill>
                <a:latin typeface="Comic Sans MS" pitchFamily="66" charset="0"/>
              </a:rPr>
              <a:t>ALGERIA</a:t>
            </a:r>
          </a:p>
        </p:txBody>
      </p:sp>
    </p:spTree>
    <p:extLst>
      <p:ext uri="{BB962C8B-B14F-4D97-AF65-F5344CB8AC3E}">
        <p14:creationId xmlns="" xmlns:p14="http://schemas.microsoft.com/office/powerpoint/2010/main" val="21243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3322712" cy="558949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3D04CC"/>
                </a:solidFill>
              </a:rPr>
              <a:t>Introduction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836713"/>
            <a:ext cx="474967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</a:pPr>
            <a:r>
              <a:rPr lang="fr-FR" sz="2000" b="1" dirty="0">
                <a:solidFill>
                  <a:prstClr val="black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L’Algérie dispose d’un </a:t>
            </a:r>
            <a:r>
              <a:rPr lang="fr-FR" sz="2000" b="1" dirty="0" smtClean="0">
                <a:solidFill>
                  <a:prstClr val="black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potentiel thermal considérable réparti sur l’ensemble du territoire national, et caractérisé par la diversité des vertus thérapeutiques de ses </a:t>
            </a:r>
            <a:r>
              <a:rPr lang="fr-FR" sz="2000" b="1" dirty="0">
                <a:solidFill>
                  <a:prstClr val="black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eaux.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9952" y="3573016"/>
            <a:ext cx="4788024" cy="3269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fr-FR" sz="2000" b="1" dirty="0">
                <a:solidFill>
                  <a:prstClr val="black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volonté et l'engagement des pouvoirs publics à soutenir la relance du secteur du tourisme, </a:t>
            </a:r>
            <a:r>
              <a:rPr lang="fr-FR" sz="2000" b="1" dirty="0" smtClean="0">
                <a:solidFill>
                  <a:prstClr val="black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b="1" dirty="0">
                <a:solidFill>
                  <a:prstClr val="black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dont le tourisme thermal et de bien-être, </a:t>
            </a:r>
            <a:r>
              <a:rPr lang="fr-FR" sz="2000" b="1" dirty="0" smtClean="0">
                <a:solidFill>
                  <a:prstClr val="black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 la </a:t>
            </a:r>
            <a:r>
              <a:rPr lang="fr-FR" sz="2000" b="1" dirty="0">
                <a:solidFill>
                  <a:prstClr val="black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mise en place d’un programme de développement de ce produit touristique.</a:t>
            </a:r>
          </a:p>
        </p:txBody>
      </p:sp>
      <p:pic>
        <p:nvPicPr>
          <p:cNvPr id="10" name="Image 9" descr="bain traditionnel georg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928670"/>
            <a:ext cx="3929090" cy="2571768"/>
          </a:xfrm>
          <a:prstGeom prst="rect">
            <a:avLst/>
          </a:prstGeom>
        </p:spPr>
      </p:pic>
      <p:pic>
        <p:nvPicPr>
          <p:cNvPr id="13" name="Image 12" descr="cascade face georg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143248"/>
            <a:ext cx="3786214" cy="35004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32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642918"/>
            <a:ext cx="8640960" cy="5760640"/>
          </a:xfr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sz="4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4" name="Image 3" descr="AIN FOUA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857232"/>
            <a:ext cx="8143932" cy="53578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43108" y="214290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MV Boli" pitchFamily="2" charset="0"/>
                <a:cs typeface="MV Boli" pitchFamily="2" charset="0"/>
              </a:rPr>
              <a:t>SOURCE  </a:t>
            </a:r>
            <a:r>
              <a:rPr lang="fr-FR" sz="2400" b="1" dirty="0" smtClean="0">
                <a:solidFill>
                  <a:srgbClr val="3D04CC"/>
                </a:solidFill>
                <a:latin typeface="MV Boli" pitchFamily="2" charset="0"/>
                <a:cs typeface="MV Boli" pitchFamily="2" charset="0"/>
              </a:rPr>
              <a:t>AIN FOUARA </a:t>
            </a:r>
            <a:r>
              <a:rPr lang="fr-FR" sz="2400" b="1" dirty="0" smtClean="0">
                <a:latin typeface="MV Boli" pitchFamily="2" charset="0"/>
                <a:cs typeface="MV Boli" pitchFamily="2" charset="0"/>
              </a:rPr>
              <a:t>/SETIF</a:t>
            </a:r>
            <a:endParaRPr lang="fr-FR" sz="2400" b="1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43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642918"/>
            <a:ext cx="8640960" cy="5760640"/>
          </a:xfr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fr-FR" sz="4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5" name="Image 4" descr="DJEMI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8572500" cy="5715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28728" y="0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MV Boli" pitchFamily="2" charset="0"/>
                <a:cs typeface="MV Boli" pitchFamily="2" charset="0"/>
              </a:rPr>
              <a:t>RUINES ROMAINE DE </a:t>
            </a:r>
            <a:r>
              <a:rPr lang="fr-FR" sz="2800" b="1" dirty="0" smtClean="0">
                <a:solidFill>
                  <a:srgbClr val="3D04CC"/>
                </a:solidFill>
                <a:latin typeface="MV Boli" pitchFamily="2" charset="0"/>
                <a:cs typeface="MV Boli" pitchFamily="2" charset="0"/>
              </a:rPr>
              <a:t>DJEMILA</a:t>
            </a:r>
            <a:r>
              <a:rPr lang="fr-FR" sz="2800" b="1" dirty="0" smtClean="0">
                <a:latin typeface="MV Boli" pitchFamily="2" charset="0"/>
                <a:cs typeface="MV Boli" pitchFamily="2" charset="0"/>
              </a:rPr>
              <a:t>/SETIF</a:t>
            </a:r>
            <a:endParaRPr lang="fr-FR" sz="2800" b="1"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43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42844" y="928670"/>
            <a:ext cx="4214842" cy="171451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20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Etude </a:t>
            </a:r>
            <a:r>
              <a:rPr lang="fr-FR" sz="2000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du  </a:t>
            </a:r>
            <a:r>
              <a:rPr lang="fr-FR" sz="24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BILAN THERMAL</a:t>
            </a:r>
            <a:r>
              <a:rPr lang="fr-FR" sz="2000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lvl="0"/>
            <a:r>
              <a:rPr lang="fr-FR" sz="2000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sur l’ensemble du territoire national, réalisée en </a:t>
            </a:r>
            <a:r>
              <a:rPr lang="fr-FR" sz="2000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r>
              <a:rPr lang="fr-FR" sz="20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3024336" cy="486941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3D04CC"/>
                </a:solidFill>
              </a:rPr>
              <a:t>Potentialités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4429124" y="1448780"/>
            <a:ext cx="559518" cy="576064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072066" y="812508"/>
            <a:ext cx="3929090" cy="19735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282 </a:t>
            </a:r>
            <a:r>
              <a:rPr lang="fr-FR" sz="20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sources thermales(émergence </a:t>
            </a:r>
            <a:r>
              <a:rPr lang="fr-FR" sz="20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naturelle et </a:t>
            </a:r>
            <a:r>
              <a:rPr lang="fr-FR" sz="20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forées) </a:t>
            </a:r>
          </a:p>
          <a:p>
            <a:r>
              <a:rPr lang="fr-FR" sz="20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  <a:r>
              <a:rPr lang="fr-FR" sz="20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2015  dont </a:t>
            </a:r>
            <a:r>
              <a:rPr lang="fr-FR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r>
              <a:rPr lang="fr-FR" sz="20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sites thermaux d’importance </a:t>
            </a:r>
            <a:r>
              <a:rPr lang="fr-FR" sz="20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nationale. </a:t>
            </a:r>
            <a:endParaRPr lang="fr-FR" sz="20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2844" y="5434610"/>
            <a:ext cx="3214710" cy="86409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400" b="1" dirty="0" smtClean="0">
                <a:solidFill>
                  <a:srgbClr val="3D04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THALASSOTHERAPIE</a:t>
            </a:r>
            <a:endParaRPr lang="fr-FR" sz="2400" b="1" dirty="0">
              <a:solidFill>
                <a:srgbClr val="3D04C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643711" y="5193196"/>
            <a:ext cx="4356209" cy="122413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Un littoral de plus de </a:t>
            </a:r>
            <a:r>
              <a:rPr lang="fr-FR" sz="2400" b="1" dirty="0">
                <a:solidFill>
                  <a:srgbClr val="3D04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1200 km </a:t>
            </a:r>
            <a:r>
              <a:rPr lang="fr-FR" sz="20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qui constitue un potentiel important pour cette activité.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3643306" y="5572140"/>
            <a:ext cx="792088" cy="576064"/>
          </a:xfrm>
          <a:prstGeom prst="rightArrow">
            <a:avLst/>
          </a:prstGeom>
          <a:solidFill>
            <a:srgbClr val="3D04CC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644" y="2928934"/>
            <a:ext cx="3941074" cy="2143139"/>
          </a:xfrm>
          <a:prstGeom prst="rect">
            <a:avLst/>
          </a:prstGeom>
        </p:spPr>
      </p:pic>
      <p:pic>
        <p:nvPicPr>
          <p:cNvPr id="12" name="Image 11" descr="griffon georg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786058"/>
            <a:ext cx="3571900" cy="2428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79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249B1-F687-4729-B315-AACF83E2A2C3}" type="slidenum">
              <a:rPr lang="fr-BE" smtClean="0">
                <a:solidFill>
                  <a:srgbClr val="464653"/>
                </a:solidFill>
              </a:rPr>
              <a:pPr>
                <a:defRPr/>
              </a:pPr>
              <a:t>4</a:t>
            </a:fld>
            <a:endParaRPr lang="fr-BE" dirty="0">
              <a:solidFill>
                <a:srgbClr val="464653"/>
              </a:solidFill>
            </a:endParaRPr>
          </a:p>
        </p:txBody>
      </p:sp>
      <p:pic>
        <p:nvPicPr>
          <p:cNvPr id="10" name="Image 9">
            <a:hlinkClick r:id="rId2" action="ppaction://hlinkfile" tooltip="fichier"/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0532" y="0"/>
            <a:ext cx="9148718" cy="68435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010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214282" y="214290"/>
            <a:ext cx="8423226" cy="112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algn="ctr"/>
            <a:endParaRPr lang="fr-FR" sz="4000" b="1" u="sng" dirty="0" smtClean="0">
              <a:solidFill>
                <a:srgbClr val="2931DB"/>
              </a:solidFill>
            </a:endParaRPr>
          </a:p>
          <a:p>
            <a:pPr algn="ctr"/>
            <a:r>
              <a:rPr lang="fr-FR" sz="4000" b="1" u="sng" dirty="0" smtClean="0">
                <a:solidFill>
                  <a:srgbClr val="2931DB"/>
                </a:solidFill>
              </a:rPr>
              <a:t>Octroi des concessions d’exploitation d’Eau Thermale</a:t>
            </a:r>
          </a:p>
        </p:txBody>
      </p:sp>
      <p:sp>
        <p:nvSpPr>
          <p:cNvPr id="2" name="Rectangle 1"/>
          <p:cNvSpPr/>
          <p:nvPr/>
        </p:nvSpPr>
        <p:spPr>
          <a:xfrm>
            <a:off x="428596" y="2071678"/>
            <a:ext cx="835824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900" b="1" dirty="0" smtClean="0"/>
          </a:p>
          <a:p>
            <a:pPr algn="ctr"/>
            <a:r>
              <a:rPr lang="fr-FR" sz="4000" b="1" dirty="0" smtClean="0"/>
              <a:t>Au </a:t>
            </a:r>
            <a:r>
              <a:rPr lang="fr-FR" sz="4000" b="1" dirty="0"/>
              <a:t>total, </a:t>
            </a:r>
            <a:r>
              <a:rPr lang="fr-FR" sz="4000" b="1" dirty="0" smtClean="0"/>
              <a:t>76 concessions </a:t>
            </a:r>
            <a:r>
              <a:rPr lang="fr-FR" sz="4000" b="1" dirty="0"/>
              <a:t>d’eau thermale ont été octroyées depuis 1999</a:t>
            </a:r>
            <a:r>
              <a:rPr lang="fr-FR" sz="4000" b="1" dirty="0" smtClean="0"/>
              <a:t>.</a:t>
            </a:r>
          </a:p>
          <a:p>
            <a:endParaRPr lang="fr-FR" sz="4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fr-FR" sz="4000" b="1" dirty="0" smtClean="0">
                <a:solidFill>
                  <a:schemeClr val="accent6"/>
                </a:solidFill>
              </a:rPr>
              <a:t>Près de 75 % de ces concessions ont été octroyées entre 2012 et 2018.</a:t>
            </a:r>
            <a:endParaRPr lang="fr-FR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82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251520" y="0"/>
            <a:ext cx="8208912" cy="105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algn="ctr"/>
            <a:r>
              <a:rPr lang="fr-FR" b="1" dirty="0" smtClean="0">
                <a:solidFill>
                  <a:srgbClr val="2931DB"/>
                </a:solidFill>
              </a:rPr>
              <a:t>Octroi des concessions d’exploitation d’eau thermale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17730808"/>
              </p:ext>
            </p:extLst>
          </p:nvPr>
        </p:nvGraphicFramePr>
        <p:xfrm>
          <a:off x="285720" y="1142984"/>
          <a:ext cx="8643998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082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251520" y="0"/>
            <a:ext cx="8208912" cy="105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algn="ctr"/>
            <a:r>
              <a:rPr lang="fr-FR" b="1" dirty="0" smtClean="0">
                <a:solidFill>
                  <a:srgbClr val="2931DB"/>
                </a:solidFill>
              </a:rPr>
              <a:t>Octroi des concessions d’exploitation d’eau thermale</a:t>
            </a: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77688327"/>
              </p:ext>
            </p:extLst>
          </p:nvPr>
        </p:nvGraphicFramePr>
        <p:xfrm>
          <a:off x="214283" y="1214422"/>
          <a:ext cx="8715435" cy="549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082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6715172" cy="558949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    </a:t>
            </a:r>
            <a:r>
              <a:rPr lang="fr-FR" sz="3600" b="1" u="sng" dirty="0" smtClean="0">
                <a:solidFill>
                  <a:srgbClr val="FF0000"/>
                </a:solidFill>
              </a:rPr>
              <a:t>L’offre</a:t>
            </a:r>
            <a:r>
              <a:rPr lang="fr-FR" sz="3600" b="1" u="sng" dirty="0" smtClean="0">
                <a:solidFill>
                  <a:srgbClr val="3D04CC"/>
                </a:solidFill>
              </a:rPr>
              <a:t> thermale </a:t>
            </a:r>
            <a:r>
              <a:rPr lang="fr-FR" sz="3600" b="1" u="sng" dirty="0" smtClean="0">
                <a:solidFill>
                  <a:srgbClr val="FF0000"/>
                </a:solidFill>
              </a:rPr>
              <a:t>Actuelle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43116"/>
            <a:ext cx="19287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3D04CC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Structures </a:t>
            </a:r>
          </a:p>
          <a:p>
            <a:pPr algn="ctr"/>
            <a:r>
              <a:rPr lang="fr-FR" sz="2400" b="1" dirty="0" smtClean="0">
                <a:solidFill>
                  <a:srgbClr val="3D04CC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thermales </a:t>
            </a:r>
          </a:p>
          <a:p>
            <a:pPr algn="ctr"/>
            <a:r>
              <a:rPr lang="fr-FR" sz="2400" b="1" dirty="0" smtClean="0">
                <a:solidFill>
                  <a:srgbClr val="3D04CC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</a:p>
          <a:p>
            <a:pPr algn="ctr"/>
            <a:r>
              <a:rPr lang="fr-FR" sz="2400" b="1" dirty="0" smtClean="0">
                <a:solidFill>
                  <a:srgbClr val="3D04CC"/>
                </a:solidFill>
                <a:latin typeface="Gill Sans MT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exploitation</a:t>
            </a:r>
            <a:endParaRPr lang="fr-FR" sz="2400" dirty="0">
              <a:solidFill>
                <a:srgbClr val="3D04CC"/>
              </a:solidFill>
              <a:latin typeface="Gill Sans MT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2146266"/>
              </p:ext>
            </p:extLst>
          </p:nvPr>
        </p:nvGraphicFramePr>
        <p:xfrm>
          <a:off x="2000233" y="1000108"/>
          <a:ext cx="6858046" cy="4143405"/>
        </p:xfrm>
        <a:graphic>
          <a:graphicData uri="http://schemas.openxmlformats.org/drawingml/2006/table">
            <a:tbl>
              <a:tblPr firstRow="1" firstCol="1" bandRow="1"/>
              <a:tblGrid>
                <a:gridCol w="1902374"/>
                <a:gridCol w="1159263"/>
                <a:gridCol w="1190637"/>
                <a:gridCol w="1275682"/>
                <a:gridCol w="1330090"/>
              </a:tblGrid>
              <a:tr h="94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2931D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Etablissement</a:t>
                      </a:r>
                      <a:endParaRPr lang="fr-FR" sz="1600" dirty="0">
                        <a:solidFill>
                          <a:srgbClr val="2931D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rgbClr val="2931D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Secteur</a:t>
                      </a:r>
                      <a:endParaRPr lang="fr-FR" sz="2000" dirty="0">
                        <a:solidFill>
                          <a:srgbClr val="2931D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2931D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Nombre</a:t>
                      </a:r>
                      <a:endParaRPr lang="fr-FR" sz="2000" dirty="0">
                        <a:solidFill>
                          <a:srgbClr val="2931D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2931D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Capacité en lits</a:t>
                      </a:r>
                      <a:endParaRPr lang="fr-FR" sz="1800" dirty="0">
                        <a:solidFill>
                          <a:srgbClr val="2931D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rgbClr val="2931D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Nombre </a:t>
                      </a:r>
                      <a:r>
                        <a:rPr lang="fr-FR" sz="1800" b="1" dirty="0">
                          <a:solidFill>
                            <a:srgbClr val="2931DB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d’emplois</a:t>
                      </a:r>
                      <a:endParaRPr lang="fr-FR" sz="1800" dirty="0">
                        <a:solidFill>
                          <a:srgbClr val="2931D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9191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Station thermale</a:t>
                      </a:r>
                      <a:endParaRPr lang="fr-FR" sz="24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Public</a:t>
                      </a:r>
                      <a:endParaRPr lang="fr-F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cap="all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fr-FR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cap="all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2 875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cap="all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1 127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191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Privé</a:t>
                      </a:r>
                      <a:endParaRPr lang="fr-FR" sz="18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cap="all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fr-FR" sz="2800" b="1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cap="all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983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cap="all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335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191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Centre de thalasso</a:t>
                      </a:r>
                      <a:endParaRPr lang="fr-FR" sz="2400" dirty="0">
                        <a:solidFill>
                          <a:srgbClr val="FFFF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Public</a:t>
                      </a:r>
                      <a:endParaRPr lang="fr-F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cap="all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cap="all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336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cap="all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217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191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3D04C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Privé</a:t>
                      </a:r>
                      <a:endParaRPr lang="fr-FR" sz="1800" b="1" dirty="0">
                        <a:solidFill>
                          <a:srgbClr val="3D04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cap="all" dirty="0">
                          <a:solidFill>
                            <a:srgbClr val="3D04C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2800" b="1" dirty="0">
                        <a:solidFill>
                          <a:srgbClr val="3D04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cap="all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172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cap="all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86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cap="all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fr-FR" sz="3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4 366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1 749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28596" y="5500702"/>
            <a:ext cx="8715404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ctr">
              <a:buFont typeface="Wingdings" panose="05000000000000000000" pitchFamily="2" charset="2"/>
              <a:buChar char=""/>
            </a:pPr>
            <a:r>
              <a:rPr lang="fr-FR" sz="28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Il existe une </a:t>
            </a:r>
            <a:r>
              <a:rPr lang="fr-FR" sz="28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fr-FR" sz="28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uarantaine</a:t>
            </a:r>
            <a:r>
              <a:rPr lang="fr-FR" sz="2800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8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fr-FR" sz="2800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bains thermaux</a:t>
            </a:r>
          </a:p>
          <a:p>
            <a:pPr marL="342900" lvl="0" indent="-342900" algn="ctr"/>
            <a:r>
              <a:rPr lang="fr-FR" sz="2800" b="1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800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traditionnels en exploitation.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37740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7711290"/>
              </p:ext>
            </p:extLst>
          </p:nvPr>
        </p:nvGraphicFramePr>
        <p:xfrm>
          <a:off x="-1" y="1357298"/>
          <a:ext cx="9144000" cy="4582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9660"/>
                <a:gridCol w="1541882"/>
                <a:gridCol w="1790088"/>
                <a:gridCol w="1754883"/>
                <a:gridCol w="2857487"/>
              </a:tblGrid>
              <a:tr h="2500330">
                <a:tc row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 smtClean="0">
                          <a:solidFill>
                            <a:srgbClr val="7030A0"/>
                          </a:solidFill>
                          <a:effectLst/>
                        </a:rPr>
                        <a:t>PROJET </a:t>
                      </a: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endParaRPr lang="fr-FR" sz="2400" b="1" dirty="0" smtClean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 smtClean="0">
                          <a:solidFill>
                            <a:srgbClr val="7030A0"/>
                          </a:solidFill>
                          <a:effectLst/>
                        </a:rPr>
                        <a:t>en </a:t>
                      </a: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endParaRPr lang="fr-FR" sz="2400" b="1" dirty="0" smtClean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endParaRPr lang="fr-FR" sz="2400" b="1" dirty="0" smtClean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 smtClean="0">
                          <a:solidFill>
                            <a:srgbClr val="7030A0"/>
                          </a:solidFill>
                          <a:effectLst/>
                        </a:rPr>
                        <a:t>COURS</a:t>
                      </a:r>
                      <a:endParaRPr lang="fr-FR" sz="2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7C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effectLst/>
                        </a:rPr>
                        <a:t>Nombre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7C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  <a:effectLst/>
                        </a:rPr>
                        <a:t>Capacité</a:t>
                      </a: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effectLst/>
                        </a:rPr>
                        <a:t>en lits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7C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  <a:effectLst/>
                        </a:rPr>
                        <a:t>Emplois</a:t>
                      </a: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effectLst/>
                        </a:rPr>
                        <a:t>prévus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7C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solidFill>
                            <a:srgbClr val="7030A0"/>
                          </a:solidFill>
                          <a:effectLst/>
                        </a:rPr>
                        <a:t>coût </a:t>
                      </a:r>
                      <a:r>
                        <a:rPr lang="fr-FR" sz="2400" b="1" dirty="0" smtClean="0">
                          <a:solidFill>
                            <a:srgbClr val="7030A0"/>
                          </a:solidFill>
                          <a:effectLst/>
                        </a:rPr>
                        <a:t>global</a:t>
                      </a: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endParaRPr lang="fr-FR" sz="2400" b="1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fr-FR" sz="2400" b="1" dirty="0">
                          <a:solidFill>
                            <a:srgbClr val="7030A0"/>
                          </a:solidFill>
                          <a:effectLst/>
                        </a:rPr>
                        <a:t>Millions (DA)</a:t>
                      </a:r>
                      <a:endParaRPr lang="fr-FR" sz="24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67CB69"/>
                    </a:solidFill>
                  </a:tcPr>
                </a:tc>
              </a:tr>
              <a:tr h="208221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fr-FR" sz="4400" b="1" dirty="0" smtClean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fr-FR" sz="4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7FC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fr-FR" sz="3600" b="1" dirty="0">
                          <a:solidFill>
                            <a:srgbClr val="FF0000"/>
                          </a:solidFill>
                          <a:effectLst/>
                        </a:rPr>
                        <a:t>3 795</a:t>
                      </a:r>
                      <a:endParaRPr lang="fr-FR" sz="3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7FC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fr-FR" sz="3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2150</a:t>
                      </a:r>
                      <a:endParaRPr lang="fr-FR" sz="3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7FC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fr-FR" sz="2000" b="1" i="1" u="non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presque </a:t>
                      </a: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fr-FR" sz="2000" b="1" i="1" u="non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01milliard d’Euro</a:t>
                      </a: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endParaRPr lang="fr-FR" sz="2000" b="1" dirty="0" smtClean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endParaRPr lang="fr-FR" sz="2000" b="1" dirty="0" smtClean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endParaRPr lang="fr-FR" sz="2000" b="1" dirty="0" smtClean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800"/>
                        </a:spcAft>
                      </a:pPr>
                      <a:r>
                        <a:rPr lang="fr-FR" sz="4000" b="1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12 300</a:t>
                      </a:r>
                      <a:endParaRPr lang="fr-FR" sz="4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97FC92"/>
                    </a:solidFill>
                  </a:tcPr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071670" y="285728"/>
            <a:ext cx="607223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4CEC40"/>
                </a:solidFill>
                <a:ea typeface="Calibri" panose="020F0502020204030204" pitchFamily="34" charset="0"/>
              </a:rPr>
              <a:t>Les </a:t>
            </a:r>
            <a:r>
              <a:rPr lang="fr-FR" sz="3600" b="1" dirty="0" smtClean="0">
                <a:solidFill>
                  <a:srgbClr val="4CEC40"/>
                </a:solidFill>
                <a:ea typeface="Calibri" panose="020F0502020204030204" pitchFamily="34" charset="0"/>
              </a:rPr>
              <a:t>projets en cours</a:t>
            </a:r>
            <a:endParaRPr lang="fr-FR" sz="3600" b="1" dirty="0">
              <a:solidFill>
                <a:srgbClr val="4CEC4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40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5496</TotalTime>
  <Words>674</Words>
  <Application>Microsoft Office PowerPoint</Application>
  <PresentationFormat>Affichage à l'écran (4:3)</PresentationFormat>
  <Paragraphs>191</Paragraphs>
  <Slides>21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Secteur</vt:lpstr>
      <vt:lpstr>Diapositive 1</vt:lpstr>
      <vt:lpstr>Introduction</vt:lpstr>
      <vt:lpstr>Potentialités</vt:lpstr>
      <vt:lpstr>Diapositive 4</vt:lpstr>
      <vt:lpstr>Diapositive 5</vt:lpstr>
      <vt:lpstr>Diapositive 6</vt:lpstr>
      <vt:lpstr>Diapositive 7</vt:lpstr>
      <vt:lpstr>    L’offre thermale Actuelle</vt:lpstr>
      <vt:lpstr>Diapositive 9</vt:lpstr>
      <vt:lpstr>Diapositive 10</vt:lpstr>
      <vt:lpstr>Diapositive 11</vt:lpstr>
      <vt:lpstr>Diapositive 12</vt:lpstr>
      <vt:lpstr>Les 04 grands enjeux d’avenir</vt:lpstr>
      <vt:lpstr>La démarche stratégique</vt:lpstr>
      <vt:lpstr>La démarche stratégique</vt:lpstr>
      <vt:lpstr>Diapositive 16</vt:lpstr>
      <vt:lpstr>Le programme d’action</vt:lpstr>
      <vt:lpstr>Les orientations stratégiques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Fatiha</dc:creator>
  <cp:lastModifiedBy>PC</cp:lastModifiedBy>
  <cp:revision>313</cp:revision>
  <cp:lastPrinted>2017-09-28T06:29:54Z</cp:lastPrinted>
  <dcterms:created xsi:type="dcterms:W3CDTF">2015-11-27T06:48:36Z</dcterms:created>
  <dcterms:modified xsi:type="dcterms:W3CDTF">2018-10-31T19:24:03Z</dcterms:modified>
</cp:coreProperties>
</file>