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3"/>
  </p:notesMasterIdLst>
  <p:sldIdLst>
    <p:sldId id="3290" r:id="rId2"/>
    <p:sldId id="3309" r:id="rId3"/>
    <p:sldId id="3288" r:id="rId4"/>
    <p:sldId id="3289" r:id="rId5"/>
    <p:sldId id="3293" r:id="rId6"/>
    <p:sldId id="3307" r:id="rId7"/>
    <p:sldId id="3294" r:id="rId8"/>
    <p:sldId id="3310" r:id="rId9"/>
    <p:sldId id="3306" r:id="rId10"/>
    <p:sldId id="3295" r:id="rId11"/>
    <p:sldId id="3286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9A48"/>
    <a:srgbClr val="ED7D31"/>
    <a:srgbClr val="EC7126"/>
    <a:srgbClr val="ED72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32"/>
    <p:restoredTop sz="61156"/>
  </p:normalViewPr>
  <p:slideViewPr>
    <p:cSldViewPr snapToGrid="0" snapToObjects="1">
      <p:cViewPr varScale="1">
        <p:scale>
          <a:sx n="100" d="100"/>
          <a:sy n="100" d="100"/>
        </p:scale>
        <p:origin x="208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C4FA3-EB2B-884C-88BE-B6CF63C36C11}" type="datetimeFigureOut">
              <a:rPr lang="en-US" smtClean="0"/>
              <a:t>8/29/20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9A400-6EE4-F149-AD35-9EC367D74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8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80E7D232-6D42-DA4F-BF06-A5720A880C4E}" type="slidenum">
              <a:rPr lang="en-AU" altLang="en-US" sz="1200" b="0"/>
              <a:pPr eaLnBrk="1" hangingPunct="1">
                <a:defRPr/>
              </a:pPr>
              <a:t>1</a:t>
            </a:fld>
            <a:endParaRPr lang="en-AU" altLang="en-US" sz="1200" b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599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AU"/>
              <a:t>© ACNEM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952D94-9DDF-2E40-A0B8-6FD7BA34CAF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419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9A400-6EE4-F149-AD35-9EC367D74D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6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41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4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07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60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8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11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54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8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B5F57-49EF-FE4C-8958-9429AC47B7CB}" type="datetimeFigureOut">
              <a:rPr lang="en-US" smtClean="0"/>
              <a:t>8/29/20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FAC1E-7391-9F44-9539-DC2BA3609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1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www.drmarc.co/" TargetMode="External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://www.extremewellness.c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411252" y="2232705"/>
            <a:ext cx="6858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z="1800"/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251520" y="2725305"/>
            <a:ext cx="5389687" cy="203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ts val="375"/>
              </a:spcBef>
              <a:spcAft>
                <a:spcPts val="375"/>
              </a:spcAft>
              <a:defRPr/>
            </a:pPr>
            <a:r>
              <a:rPr lang="en-US" altLang="en-US" sz="1800" b="0" dirty="0">
                <a:latin typeface="Aileron" pitchFamily="2" charset="77"/>
              </a:rPr>
              <a:t>Prof Marc Cohen</a:t>
            </a:r>
          </a:p>
          <a:p>
            <a:pPr>
              <a:spcBef>
                <a:spcPts val="375"/>
              </a:spcBef>
              <a:spcAft>
                <a:spcPts val="375"/>
              </a:spcAft>
              <a:defRPr/>
            </a:pPr>
            <a:r>
              <a:rPr lang="en-US" altLang="en-US" sz="1200" dirty="0">
                <a:latin typeface="Aileron" pitchFamily="2" charset="77"/>
              </a:rPr>
              <a:t>MBBS(Hons), PhD</a:t>
            </a:r>
            <a:r>
              <a:rPr lang="en-US" altLang="en-US" sz="1200" baseline="-25000" dirty="0">
                <a:latin typeface="Aileron" pitchFamily="2" charset="77"/>
              </a:rPr>
              <a:t>(TCM)</a:t>
            </a:r>
            <a:r>
              <a:rPr lang="en-US" altLang="en-US" sz="1200" dirty="0">
                <a:latin typeface="Aileron" pitchFamily="2" charset="77"/>
              </a:rPr>
              <a:t>, PhD</a:t>
            </a:r>
            <a:r>
              <a:rPr lang="en-US" altLang="en-US" sz="1200" baseline="-25000" dirty="0">
                <a:latin typeface="Aileron" pitchFamily="2" charset="77"/>
              </a:rPr>
              <a:t>(Elec </a:t>
            </a:r>
            <a:r>
              <a:rPr lang="en-US" altLang="en-US" sz="1200" baseline="-25000" dirty="0" err="1">
                <a:latin typeface="Aileron" pitchFamily="2" charset="77"/>
              </a:rPr>
              <a:t>Eng</a:t>
            </a:r>
            <a:r>
              <a:rPr lang="en-US" altLang="en-US" sz="1200" baseline="-25000" dirty="0">
                <a:latin typeface="Aileron" pitchFamily="2" charset="77"/>
              </a:rPr>
              <a:t>)</a:t>
            </a:r>
            <a:r>
              <a:rPr lang="en-US" altLang="en-US" sz="1200" dirty="0">
                <a:latin typeface="Aileron" pitchFamily="2" charset="77"/>
              </a:rPr>
              <a:t>, </a:t>
            </a:r>
            <a:r>
              <a:rPr lang="en-US" altLang="en-US" sz="1200" dirty="0" err="1">
                <a:latin typeface="Aileron" pitchFamily="2" charset="77"/>
              </a:rPr>
              <a:t>B.MedSc</a:t>
            </a:r>
            <a:r>
              <a:rPr lang="en-US" altLang="en-US" sz="1200" dirty="0">
                <a:latin typeface="Aileron" pitchFamily="2" charset="77"/>
              </a:rPr>
              <a:t>(Hons)</a:t>
            </a:r>
            <a:endParaRPr lang="en-US" altLang="en-US" sz="1500" b="0" dirty="0">
              <a:latin typeface="Aileron" pitchFamily="2" charset="77"/>
            </a:endParaRPr>
          </a:p>
          <a:p>
            <a:pPr>
              <a:defRPr/>
            </a:pPr>
            <a:r>
              <a:rPr lang="en-US" altLang="en-US" sz="1350" b="0" dirty="0">
                <a:latin typeface="Aileron" pitchFamily="2" charset="77"/>
              </a:rPr>
              <a:t>Extreme Wellness Institute</a:t>
            </a:r>
          </a:p>
          <a:p>
            <a:pPr>
              <a:defRPr/>
            </a:pPr>
            <a:r>
              <a:rPr lang="en-US" altLang="en-US" sz="1350" b="0" dirty="0">
                <a:latin typeface="Aileron" pitchFamily="2" charset="77"/>
              </a:rPr>
              <a:t>Bathe the World Foundation</a:t>
            </a:r>
          </a:p>
          <a:p>
            <a:pPr>
              <a:defRPr/>
            </a:pPr>
            <a:r>
              <a:rPr lang="en-US" altLang="en-US" sz="1350" b="0" dirty="0">
                <a:latin typeface="Aileron" pitchFamily="2" charset="77"/>
                <a:hlinkClick r:id="rId3"/>
              </a:rPr>
              <a:t>www.drmarc.co</a:t>
            </a:r>
            <a:endParaRPr lang="en-US" altLang="en-US" sz="1350" b="0" dirty="0">
              <a:latin typeface="Aileron" pitchFamily="2" charset="77"/>
            </a:endParaRPr>
          </a:p>
          <a:p>
            <a:pPr>
              <a:defRPr/>
            </a:pPr>
            <a:r>
              <a:rPr lang="en-US" altLang="en-US" sz="1350" b="0" dirty="0">
                <a:latin typeface="Aileron" pitchFamily="2" charset="77"/>
                <a:hlinkClick r:id="rId4"/>
              </a:rPr>
              <a:t>www.extremewellness.co</a:t>
            </a:r>
            <a:r>
              <a:rPr lang="en-US" altLang="en-US" sz="1350" b="0" dirty="0">
                <a:latin typeface="Aileron" pitchFamily="2" charset="77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 altLang="en-US" sz="300" b="0" dirty="0">
              <a:latin typeface="Aileron" pitchFamily="2" charset="77"/>
            </a:endParaRPr>
          </a:p>
          <a:p>
            <a:pPr>
              <a:spcBef>
                <a:spcPts val="375"/>
              </a:spcBef>
              <a:spcAft>
                <a:spcPts val="375"/>
              </a:spcAft>
              <a:defRPr/>
            </a:pPr>
            <a:endParaRPr lang="en-US" altLang="en-US" sz="300" b="0" dirty="0">
              <a:latin typeface="Aileron" pitchFamily="2" charset="77"/>
            </a:endParaRPr>
          </a:p>
          <a:p>
            <a:pPr eaLnBrk="1" hangingPunct="1">
              <a:defRPr/>
            </a:pPr>
            <a:endParaRPr lang="en-US" altLang="en-US" sz="1800" dirty="0"/>
          </a:p>
        </p:txBody>
      </p:sp>
      <p:pic>
        <p:nvPicPr>
          <p:cNvPr id="8" name="Picture 5" descr="Marc H &amp; 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8598"/>
            <a:ext cx="2124075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C2A4A3-7086-B141-A35E-46A4219D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1" y="4211060"/>
            <a:ext cx="2557622" cy="848123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FCEC1EAA-2EF5-DE44-8582-3EA251ACE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349" y="4141145"/>
            <a:ext cx="1639033" cy="69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51A57-7950-E245-B108-7844733571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44" t="17473" r="48911" b="26180"/>
          <a:stretch/>
        </p:blipFill>
        <p:spPr>
          <a:xfrm>
            <a:off x="3056627" y="3850454"/>
            <a:ext cx="1332026" cy="1180972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DE62D64-1AD0-EE46-B0BD-6D40E05C1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040" y="465042"/>
            <a:ext cx="5389687" cy="1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ileron" pitchFamily="2" charset="77"/>
              </a:rPr>
              <a:t>Balneology in the World </a:t>
            </a:r>
          </a:p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ileron" pitchFamily="2" charset="77"/>
              </a:rPr>
              <a:t>at the Time of COVID-19 </a:t>
            </a:r>
          </a:p>
          <a:p>
            <a:pPr lvl="0"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Aileron" pitchFamily="2" charset="77"/>
              </a:rPr>
              <a:t>Health, Economy, Sustainability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iler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2304323"/>
      </p:ext>
    </p:extLst>
  </p:cSld>
  <p:clrMapOvr>
    <a:masterClrMapping/>
  </p:clrMapOvr>
  <p:transition spd="med" advTm="2937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9322-D8B9-5C46-9DE1-6BDD987C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64" y="208235"/>
            <a:ext cx="8293836" cy="9941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latin typeface="Aileron" pitchFamily="2" charset="77"/>
                <a:ea typeface="+mn-ea"/>
                <a:cs typeface="+mn-cs"/>
              </a:rPr>
              <a:t>Benefits of Balneology &amp; Spa Treatments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38D3F-DBF9-524E-80DF-EABA91AEBFFA}"/>
              </a:ext>
            </a:extLst>
          </p:cNvPr>
          <p:cNvSpPr txBox="1"/>
          <p:nvPr/>
        </p:nvSpPr>
        <p:spPr>
          <a:xfrm flipV="1">
            <a:off x="3449665" y="4253202"/>
            <a:ext cx="4629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5F0E7BB-9DB4-0343-B833-440C6BEC4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598" y="1365497"/>
            <a:ext cx="3426238" cy="306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48" indent="-171448" defTabSz="914391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ileron" pitchFamily="2" charset="77"/>
              </a:rPr>
              <a:t>They are </a:t>
            </a:r>
            <a:r>
              <a:rPr lang="en-AU" sz="1200" dirty="0">
                <a:latin typeface="Aileron" pitchFamily="2" charset="77"/>
              </a:rPr>
              <a:t>cheap, convenient and widely accessible and </a:t>
            </a: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draw from traditional practices and modern science</a:t>
            </a:r>
            <a:endParaRPr lang="en-US" altLang="en-US" sz="500" dirty="0">
              <a:latin typeface="Aileron" pitchFamily="2" charset="77"/>
              <a:ea typeface="Times New Roman" panose="02020603050405020304" pitchFamily="18" charset="0"/>
            </a:endParaRPr>
          </a:p>
          <a:p>
            <a:pPr marL="171448" indent="-171448" defTabSz="914391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Need to consider contraindications, adverse effects and infection control </a:t>
            </a:r>
            <a:endParaRPr lang="en-US" altLang="en-US" sz="500" dirty="0">
              <a:latin typeface="Aileron" pitchFamily="2" charset="77"/>
              <a:ea typeface="Times New Roman" panose="02020603050405020304" pitchFamily="18" charset="0"/>
            </a:endParaRPr>
          </a:p>
          <a:p>
            <a:pPr marL="171448" indent="-171448" defTabSz="914391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Integrate natural medicine, conventional medicine and traditional wellness practices</a:t>
            </a:r>
          </a:p>
          <a:p>
            <a:pPr marL="171448" indent="-171448" defTabSz="914391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Support the wellbeing of patients and medical staff and the community</a:t>
            </a:r>
          </a:p>
          <a:p>
            <a:pPr marL="171448" indent="-171448" defTabSz="914391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Specific research is needed spa interventions to prevent and treat COVID-19.  </a:t>
            </a:r>
          </a:p>
          <a:p>
            <a:pPr marL="171448" indent="-171448" defTabSz="914391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sz="1100" dirty="0">
              <a:latin typeface="Aileron" pitchFamily="2" charset="77"/>
            </a:endParaRPr>
          </a:p>
        </p:txBody>
      </p:sp>
      <p:pic>
        <p:nvPicPr>
          <p:cNvPr id="6" name="Picture 5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F7C89790-C93E-264F-A663-3B64ABA46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/>
          <a:stretch/>
        </p:blipFill>
        <p:spPr>
          <a:xfrm>
            <a:off x="367564" y="1367527"/>
            <a:ext cx="4037202" cy="2983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5A3F18-18E5-7A41-957E-5EAF8805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15" y="4564169"/>
            <a:ext cx="688105" cy="2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E925A-1254-E44B-9478-697A937A1595}"/>
              </a:ext>
            </a:extLst>
          </p:cNvPr>
          <p:cNvSpPr txBox="1"/>
          <p:nvPr/>
        </p:nvSpPr>
        <p:spPr>
          <a:xfrm>
            <a:off x="8048124" y="4546810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DrMarc.co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A picture containing person, people, person, table&#10;&#10;Description automatically generated">
            <a:extLst>
              <a:ext uri="{FF2B5EF4-FFF2-40B4-BE49-F238E27FC236}">
                <a16:creationId xmlns:a16="http://schemas.microsoft.com/office/drawing/2014/main" id="{F193B14F-4CF7-3840-9A53-EF6A3430ED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07" t="9746" r="7922" b="2730"/>
          <a:stretch/>
        </p:blipFill>
        <p:spPr>
          <a:xfrm>
            <a:off x="367564" y="1367527"/>
            <a:ext cx="4826736" cy="29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09"/>
    </mc:Choice>
    <mc:Fallback xmlns="">
      <p:transition spd="slow" advTm="22570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958534-259F-4FDA-985B-97D8E7514EF3}"/>
              </a:ext>
            </a:extLst>
          </p:cNvPr>
          <p:cNvGrpSpPr/>
          <p:nvPr/>
        </p:nvGrpSpPr>
        <p:grpSpPr>
          <a:xfrm>
            <a:off x="2468981" y="784861"/>
            <a:ext cx="4278630" cy="2155064"/>
            <a:chOff x="2997993" y="1856061"/>
            <a:chExt cx="4642327" cy="2140037"/>
          </a:xfrm>
        </p:grpSpPr>
        <p:pic>
          <p:nvPicPr>
            <p:cNvPr id="5" name="Picture 4" descr="A drawing of a face&#10;&#10;Description automatically generated">
              <a:extLst>
                <a:ext uri="{FF2B5EF4-FFF2-40B4-BE49-F238E27FC236}">
                  <a16:creationId xmlns:a16="http://schemas.microsoft.com/office/drawing/2014/main" id="{846AB06F-C8B1-450D-9149-40F0F0C0E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7993" y="1856061"/>
              <a:ext cx="4642327" cy="21400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E0A353-95C1-48CB-B834-E55C7651EDB2}"/>
                </a:ext>
              </a:extLst>
            </p:cNvPr>
            <p:cNvSpPr txBox="1"/>
            <p:nvPr/>
          </p:nvSpPr>
          <p:spPr>
            <a:xfrm>
              <a:off x="5756091" y="3630490"/>
              <a:ext cx="1462357" cy="27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www.drmarc.co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AFBC59-64A5-4E19-980F-9CE392A927B4}"/>
              </a:ext>
            </a:extLst>
          </p:cNvPr>
          <p:cNvGrpSpPr/>
          <p:nvPr/>
        </p:nvGrpSpPr>
        <p:grpSpPr>
          <a:xfrm>
            <a:off x="1237423" y="3343826"/>
            <a:ext cx="6578156" cy="720202"/>
            <a:chOff x="1615913" y="4953292"/>
            <a:chExt cx="8759137" cy="960269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4406888D-25A4-496C-816E-C80527168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550" y="4953292"/>
              <a:ext cx="952500" cy="952500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0EC0403-D401-4928-96DC-94C8107BF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825" y="4953292"/>
              <a:ext cx="952500" cy="952500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FAB488D2-01C5-4C27-8570-4564D0C24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2125" y="4953292"/>
              <a:ext cx="952500" cy="952500"/>
            </a:xfrm>
            <a:prstGeom prst="rect">
              <a:avLst/>
            </a:prstGeom>
          </p:spPr>
        </p:pic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78E0BC03-030E-4D60-909F-44C6EB17B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425" y="4953292"/>
              <a:ext cx="952500" cy="952500"/>
            </a:xfrm>
            <a:prstGeom prst="rect">
              <a:avLst/>
            </a:prstGeom>
          </p:spPr>
        </p:pic>
        <p:pic>
          <p:nvPicPr>
            <p:cNvPr id="27" name="Picture 26" descr="A close up of a logo&#10;&#10;Description automatically generated">
              <a:extLst>
                <a:ext uri="{FF2B5EF4-FFF2-40B4-BE49-F238E27FC236}">
                  <a16:creationId xmlns:a16="http://schemas.microsoft.com/office/drawing/2014/main" id="{001A6405-1E6A-4448-A37E-F9754FEFF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3720" y="4961061"/>
              <a:ext cx="952500" cy="952500"/>
            </a:xfrm>
            <a:prstGeom prst="rect">
              <a:avLst/>
            </a:prstGeom>
          </p:spPr>
        </p:pic>
        <p:pic>
          <p:nvPicPr>
            <p:cNvPr id="29" name="Picture 28" descr="A close up of a logo&#10;&#10;Description automatically generated">
              <a:extLst>
                <a:ext uri="{FF2B5EF4-FFF2-40B4-BE49-F238E27FC236}">
                  <a16:creationId xmlns:a16="http://schemas.microsoft.com/office/drawing/2014/main" id="{27D690B1-1DF8-4A01-8F2F-21819156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250" y="4955250"/>
              <a:ext cx="952500" cy="952500"/>
            </a:xfrm>
            <a:prstGeom prst="rect">
              <a:avLst/>
            </a:prstGeom>
          </p:spPr>
        </p:pic>
        <p:pic>
          <p:nvPicPr>
            <p:cNvPr id="31" name="Picture 30" descr="A close up of a logo&#10;&#10;Description automatically generated">
              <a:extLst>
                <a:ext uri="{FF2B5EF4-FFF2-40B4-BE49-F238E27FC236}">
                  <a16:creationId xmlns:a16="http://schemas.microsoft.com/office/drawing/2014/main" id="{28399B4E-716A-47B1-B04C-5C5F076A0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913" y="4953292"/>
              <a:ext cx="952500" cy="95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118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F257-BE91-2E41-A5A9-EA2DA141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2" y="305980"/>
            <a:ext cx="8707117" cy="66341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ileron" pitchFamily="2" charset="77"/>
              </a:rPr>
              <a:t>Heat is Effective Against Respiratory Viruses</a:t>
            </a:r>
          </a:p>
        </p:txBody>
      </p:sp>
      <p:pic>
        <p:nvPicPr>
          <p:cNvPr id="8" name="Picture 7" descr="A close up of a book&#10;&#10;Description automatically generated">
            <a:extLst>
              <a:ext uri="{FF2B5EF4-FFF2-40B4-BE49-F238E27FC236}">
                <a16:creationId xmlns:a16="http://schemas.microsoft.com/office/drawing/2014/main" id="{C8D720ED-76BE-8E42-846E-C3ECD654D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1" y="1371599"/>
            <a:ext cx="3553052" cy="27472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711DF-73A3-F041-9FD3-D86E3AAF214A}"/>
              </a:ext>
            </a:extLst>
          </p:cNvPr>
          <p:cNvSpPr/>
          <p:nvPr/>
        </p:nvSpPr>
        <p:spPr>
          <a:xfrm>
            <a:off x="483271" y="4346755"/>
            <a:ext cx="40635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50" dirty="0">
                <a:latin typeface="Aileron" pitchFamily="2" charset="77"/>
              </a:rPr>
              <a:t>Cohen M. Turning up the heat on COVID-19: heat as a therapeutic intervention </a:t>
            </a:r>
            <a:r>
              <a:rPr lang="en-AU" sz="1050" i="1" dirty="0">
                <a:latin typeface="Aileron" pitchFamily="2" charset="77"/>
              </a:rPr>
              <a:t>F1000Research</a:t>
            </a:r>
            <a:r>
              <a:rPr lang="en-AU" sz="1050" dirty="0">
                <a:latin typeface="Aileron" pitchFamily="2" charset="77"/>
              </a:rPr>
              <a:t> 2020, </a:t>
            </a:r>
            <a:r>
              <a:rPr lang="en-AU" sz="1050" b="1" dirty="0">
                <a:latin typeface="Aileron" pitchFamily="2" charset="77"/>
              </a:rPr>
              <a:t>9</a:t>
            </a:r>
            <a:r>
              <a:rPr lang="en-AU" sz="1050" dirty="0">
                <a:latin typeface="Aileron" pitchFamily="2" charset="77"/>
              </a:rPr>
              <a:t>:292 </a:t>
            </a:r>
            <a:endParaRPr lang="en-US" sz="1050" dirty="0">
              <a:latin typeface="Aileron" pitchFamily="2" charset="77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D31AF91-42A8-C945-9E62-90249B10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01" y="4774238"/>
            <a:ext cx="688105" cy="2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1D265-9C9E-5E48-BEA8-00E34F209C48}"/>
              </a:ext>
            </a:extLst>
          </p:cNvPr>
          <p:cNvSpPr txBox="1"/>
          <p:nvPr/>
        </p:nvSpPr>
        <p:spPr>
          <a:xfrm>
            <a:off x="8023410" y="4756879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DrMarc.co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EEC889E-0BF4-F44C-B99E-315BFD40A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526" y="1259014"/>
            <a:ext cx="387028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Hydrothermal therapies such as saunas, steam rooms, hot baths, balneotherapy, pelotherapy etc are backed by: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Evolutionary evidence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Historical evidence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Epidemiological evidence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Anecdotal evidence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Clinical evidence</a:t>
            </a: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Randomized controlled-trials</a:t>
            </a:r>
            <a:endParaRPr lang="en-GB" altLang="en-US" sz="800" dirty="0">
              <a:latin typeface="Ailero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0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60"/>
    </mc:Choice>
    <mc:Fallback xmlns="">
      <p:transition spd="slow" advTm="10666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F257-BE91-2E41-A5A9-EA2DA141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58" y="275686"/>
            <a:ext cx="7886700" cy="66341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ileron" pitchFamily="2" charset="77"/>
              </a:rPr>
              <a:t>Cellular Effects of Heat Stress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65D54A-813E-5241-91C6-29BBDE2B3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6579" y="1257783"/>
            <a:ext cx="3292720" cy="307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FE94E41-74F6-054F-BA3D-A45B554B4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15" y="4564169"/>
            <a:ext cx="688105" cy="2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570F0-15C8-8E4A-A4C6-13ECD1A307C5}"/>
              </a:ext>
            </a:extLst>
          </p:cNvPr>
          <p:cNvSpPr txBox="1"/>
          <p:nvPr/>
        </p:nvSpPr>
        <p:spPr>
          <a:xfrm>
            <a:off x="8048124" y="4546810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DrMarc.co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7697C42-CECF-F447-A546-03E4FDE13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060" y="1036508"/>
            <a:ext cx="4330099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69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1400" b="1" dirty="0">
                <a:latin typeface="Aileron" pitchFamily="2" charset="77"/>
                <a:ea typeface="Times New Roman" panose="02020603050405020304" pitchFamily="18" charset="0"/>
              </a:rPr>
              <a:t>Acute Heat Stress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ileron" pitchFamily="2" charset="77"/>
              </a:rPr>
              <a:t>↑ airway temperature</a:t>
            </a:r>
            <a:r>
              <a:rPr lang="en-US" sz="600" dirty="0">
                <a:solidFill>
                  <a:srgbClr val="000000"/>
                </a:solidFill>
                <a:latin typeface="Aileron" pitchFamily="2" charset="77"/>
              </a:rPr>
              <a:t> </a:t>
            </a:r>
            <a:r>
              <a:rPr lang="en-US" altLang="en-US" sz="12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</a:rPr>
              <a:t>and directly inhibits pathogens</a:t>
            </a:r>
            <a:endParaRPr lang="en-US" altLang="en-US" sz="1200" dirty="0">
              <a:latin typeface="Aileron" pitchFamily="2" charset="77"/>
              <a:ea typeface="Times New Roman" panose="02020603050405020304" pitchFamily="18" charset="0"/>
            </a:endParaRP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ileron" pitchFamily="2" charset="77"/>
              </a:rPr>
              <a:t>↑</a:t>
            </a: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 immune cell differentiation and activation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ileron" pitchFamily="2" charset="77"/>
              </a:rPr>
              <a:t>↑</a:t>
            </a: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 the TNF-alpha response of monocytes 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Aileron" pitchFamily="2" charset="77"/>
              </a:rPr>
              <a:t>↑</a:t>
            </a: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 IL-2 induced activity of Natural Killer cells 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  <a:latin typeface="Aileron" pitchFamily="2" charset="77"/>
              </a:rPr>
              <a:t>↑ </a:t>
            </a:r>
            <a:r>
              <a:rPr lang="en-US" sz="1200" dirty="0">
                <a:solidFill>
                  <a:srgbClr val="000000"/>
                </a:solidFill>
                <a:latin typeface="Aileron" pitchFamily="2" charset="77"/>
              </a:rPr>
              <a:t> </a:t>
            </a: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x10 interferon-</a:t>
            </a:r>
            <a:r>
              <a:rPr lang="en-US" altLang="en-US" sz="1200" dirty="0" err="1">
                <a:latin typeface="Aileron" pitchFamily="2" charset="77"/>
                <a:ea typeface="Times New Roman" panose="02020603050405020304" pitchFamily="18" charset="0"/>
              </a:rPr>
              <a:t>γ</a:t>
            </a: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 release from T cells</a:t>
            </a:r>
            <a:endParaRPr lang="en-US" altLang="en-US" sz="300" dirty="0">
              <a:latin typeface="Aileron" pitchFamily="2" charset="77"/>
              <a:ea typeface="Times New Roman" panose="02020603050405020304" pitchFamily="18" charset="0"/>
            </a:endParaRPr>
          </a:p>
          <a:p>
            <a:pPr algn="just" defTabSz="914369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1400" b="1" dirty="0">
                <a:latin typeface="Aileron" pitchFamily="2" charset="77"/>
                <a:ea typeface="Times New Roman" panose="02020603050405020304" pitchFamily="18" charset="0"/>
              </a:rPr>
              <a:t>Regular heat-stress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Reduces adrenaline and cortisol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Increases the cytotoxicity of NK cells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Enhances the proliferative response of B cells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Releases Heat Shock Proteins, which protect immune cells and proteins from heat/cold-induced damage</a:t>
            </a: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Aileron" pitchFamily="2" charset="77"/>
                <a:ea typeface="Times New Roman" panose="02020603050405020304" pitchFamily="18" charset="0"/>
              </a:rPr>
              <a:t>Reduces blood pressure and builds vascular resilience</a:t>
            </a:r>
          </a:p>
          <a:p>
            <a:pPr algn="just" defTabSz="914369"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altLang="en-US" sz="1200" dirty="0">
              <a:latin typeface="Aileron" pitchFamily="2" charset="77"/>
              <a:ea typeface="Times New Roman" panose="02020603050405020304" pitchFamily="18" charset="0"/>
            </a:endParaRPr>
          </a:p>
          <a:p>
            <a:pPr marL="171445" indent="-171445" algn="just" defTabSz="914369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200" u="sng" dirty="0">
              <a:solidFill>
                <a:srgbClr val="008080"/>
              </a:solidFill>
              <a:latin typeface="Aileron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094"/>
    </mc:Choice>
    <mc:Fallback xmlns="">
      <p:transition spd="slow" advTm="272094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F257-BE91-2E41-A5A9-EA2DA141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66" y="318449"/>
            <a:ext cx="7886700" cy="66341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ileron" pitchFamily="2" charset="77"/>
              </a:rPr>
              <a:t>Physiological  Effects of Heat-Stress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D7E4CF-7A3A-1441-A7A6-07DDED892317}"/>
              </a:ext>
            </a:extLst>
          </p:cNvPr>
          <p:cNvSpPr txBox="1"/>
          <p:nvPr/>
        </p:nvSpPr>
        <p:spPr>
          <a:xfrm>
            <a:off x="4146415" y="1277305"/>
            <a:ext cx="4493218" cy="34486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body temp (simulates fever)</a:t>
            </a: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cardiac output and lowers peripheral resistance</a:t>
            </a:r>
            <a:endParaRPr lang="en-US" sz="700" dirty="0">
              <a:latin typeface="Aileron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blood pH</a:t>
            </a: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anti-inflammatory responses</a:t>
            </a:r>
            <a:endParaRPr lang="en-US" sz="700" dirty="0">
              <a:latin typeface="Aileron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immune activity</a:t>
            </a: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detoxification from organs and skin</a:t>
            </a: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vascular function</a:t>
            </a: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physiological resilience (hormesis)</a:t>
            </a:r>
            <a:endParaRPr lang="en-US" sz="400" dirty="0">
              <a:latin typeface="Aileron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effects with hydration</a:t>
            </a: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r>
              <a:rPr lang="en-US" sz="1400" dirty="0">
                <a:latin typeface="Aileron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↑ effect with cold and essential oils</a:t>
            </a:r>
          </a:p>
          <a:p>
            <a:pPr marL="378896" indent="-342896">
              <a:lnSpc>
                <a:spcPts val="2240"/>
              </a:lnSpc>
              <a:buFont typeface="+mj-lt"/>
              <a:buAutoNum type="arabicPeriod"/>
            </a:pPr>
            <a:endParaRPr lang="en-US" sz="1400" dirty="0">
              <a:latin typeface="Aileron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8896">
              <a:lnSpc>
                <a:spcPts val="2240"/>
              </a:lnSpc>
            </a:pPr>
            <a:endParaRPr lang="en-US" sz="1400" dirty="0">
              <a:latin typeface="Aileron" pitchFamily="2" charset="77"/>
            </a:endParaRPr>
          </a:p>
        </p:txBody>
      </p:sp>
      <p:pic>
        <p:nvPicPr>
          <p:cNvPr id="6" name="Picture 2" descr="brown monkey on body of water shallow focus photography">
            <a:extLst>
              <a:ext uri="{FF2B5EF4-FFF2-40B4-BE49-F238E27FC236}">
                <a16:creationId xmlns:a16="http://schemas.microsoft.com/office/drawing/2014/main" id="{0AD75D68-603D-B547-B6D9-60ACE75C8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r="11761"/>
          <a:stretch/>
        </p:blipFill>
        <p:spPr bwMode="auto">
          <a:xfrm>
            <a:off x="564380" y="1366205"/>
            <a:ext cx="3482584" cy="282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7F026E0-90FB-1243-9422-D5AD590CE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15" y="4564169"/>
            <a:ext cx="688105" cy="2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B3447-0F40-6D48-8B73-4C4885695708}"/>
              </a:ext>
            </a:extLst>
          </p:cNvPr>
          <p:cNvSpPr txBox="1"/>
          <p:nvPr/>
        </p:nvSpPr>
        <p:spPr>
          <a:xfrm>
            <a:off x="8048124" y="4546810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DrMarc.co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5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9322-D8B9-5C46-9DE1-6BDD987C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75" y="141870"/>
            <a:ext cx="7886700" cy="9941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latin typeface="Aileron" pitchFamily="2" charset="77"/>
                <a:ea typeface="+mn-ea"/>
                <a:cs typeface="+mn-cs"/>
              </a:rPr>
              <a:t>Psychological Benefits of Heat-Stress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EFB9A8B-E9CE-7649-8BB6-5CBFD73917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240257" y="1199849"/>
            <a:ext cx="4450956" cy="27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39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1400" dirty="0">
                <a:latin typeface="Aileron" pitchFamily="2" charset="77"/>
                <a:ea typeface="Times New Roman" panose="02020603050405020304" pitchFamily="18" charset="0"/>
              </a:rPr>
              <a:t>Focus on fun and positive action </a:t>
            </a:r>
          </a:p>
          <a:p>
            <a:pPr defTabSz="91439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1400" dirty="0">
                <a:latin typeface="Aileron" pitchFamily="2" charset="77"/>
                <a:ea typeface="Times New Roman" panose="02020603050405020304" pitchFamily="18" charset="0"/>
              </a:rPr>
              <a:t>‘Forced</a:t>
            </a:r>
            <a:r>
              <a:rPr lang="en-US" altLang="en-US" sz="1400" u="sng" dirty="0">
                <a:solidFill>
                  <a:srgbClr val="008080"/>
                </a:solidFill>
                <a:latin typeface="Aileron" pitchFamily="2" charset="77"/>
                <a:ea typeface="Times New Roman" panose="02020603050405020304" pitchFamily="18" charset="0"/>
              </a:rPr>
              <a:t>-</a:t>
            </a:r>
            <a:r>
              <a:rPr lang="en-US" altLang="en-US" sz="1400" dirty="0">
                <a:latin typeface="Aileron" pitchFamily="2" charset="77"/>
                <a:ea typeface="Times New Roman" panose="02020603050405020304" pitchFamily="18" charset="0"/>
              </a:rPr>
              <a:t>mindfulness’</a:t>
            </a:r>
          </a:p>
          <a:p>
            <a:pPr defTabSz="91439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1400" dirty="0">
                <a:latin typeface="Aileron" pitchFamily="2" charset="77"/>
                <a:ea typeface="Times New Roman" panose="02020603050405020304" pitchFamily="18" charset="0"/>
              </a:rPr>
              <a:t>Social activity that enhances social connection </a:t>
            </a:r>
          </a:p>
          <a:p>
            <a:pPr defTabSz="91439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1400" dirty="0">
                <a:latin typeface="Aileron" pitchFamily="2" charset="77"/>
                <a:ea typeface="Times New Roman" panose="02020603050405020304" pitchFamily="18" charset="0"/>
              </a:rPr>
              <a:t>Enhanced relaxation and sleep</a:t>
            </a:r>
          </a:p>
          <a:p>
            <a:pPr defTabSz="91439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altLang="en-US" sz="1400" dirty="0">
                <a:latin typeface="Aileron" pitchFamily="2" charset="77"/>
                <a:ea typeface="Times New Roman" panose="02020603050405020304" pitchFamily="18" charset="0"/>
              </a:rPr>
              <a:t>Activates the placebo response, the power of positive thinking and ‘remembered wellness’</a:t>
            </a:r>
          </a:p>
          <a:p>
            <a:pPr defTabSz="91439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</a:pPr>
            <a:endParaRPr lang="en-US" altLang="en-US" sz="1400" dirty="0">
              <a:latin typeface="Aileron" pitchFamily="2" charset="77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418E1-62DF-E346-A32C-EE5E1903A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918"/>
          <a:stretch/>
        </p:blipFill>
        <p:spPr>
          <a:xfrm>
            <a:off x="657474" y="1189051"/>
            <a:ext cx="3378096" cy="276539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1ABFBAF-252A-0249-84A0-0F82DF2DC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615" y="4564169"/>
            <a:ext cx="688105" cy="2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E7B6B6-3DD6-D745-A21E-675EEC8C86DB}"/>
              </a:ext>
            </a:extLst>
          </p:cNvPr>
          <p:cNvSpPr txBox="1"/>
          <p:nvPr/>
        </p:nvSpPr>
        <p:spPr>
          <a:xfrm>
            <a:off x="8048124" y="4546810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DrMarc.co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930"/>
    </mc:Choice>
    <mc:Fallback xmlns="">
      <p:transition spd="slow" advTm="3649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0A951-AB63-CB43-895C-4403E251B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8213" y="1450449"/>
            <a:ext cx="4497860" cy="3263504"/>
          </a:xfrm>
        </p:spPr>
        <p:txBody>
          <a:bodyPr>
            <a:normAutofit/>
          </a:bodyPr>
          <a:lstStyle/>
          <a:p>
            <a:r>
              <a:rPr lang="en-US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Warm humid environments support the immune system’s first line of defense [26].</a:t>
            </a:r>
          </a:p>
          <a:p>
            <a:r>
              <a:rPr lang="en-AU" sz="1400" dirty="0">
                <a:latin typeface="Aileron" pitchFamily="2" charset="77"/>
              </a:rPr>
              <a:t>Humans can tolerate temperatures that destroy coronaviruses.</a:t>
            </a:r>
          </a:p>
          <a:p>
            <a:r>
              <a:rPr lang="en-AU" sz="1400" dirty="0">
                <a:latin typeface="Aileron" pitchFamily="2" charset="77"/>
              </a:rPr>
              <a:t>Air quality is enhanced at hot springs and thermal water inhalation enhances systemic immune responses [23].</a:t>
            </a:r>
          </a:p>
          <a:p>
            <a:r>
              <a:rPr lang="en-US" altLang="en-US" sz="1400" dirty="0">
                <a:solidFill>
                  <a:srgbClr val="000000"/>
                </a:solidFill>
                <a:latin typeface="Aileron" pitchFamily="2" charset="77"/>
                <a:ea typeface="Times New Roman" panose="02020603050405020304" pitchFamily="18" charset="0"/>
                <a:cs typeface="Arial" panose="020B0604020202020204" pitchFamily="34" charset="0"/>
              </a:rPr>
              <a:t>Balneotherapy and aquatic therapy improves respiratory function and helps prevent and treat respiratory diseases [27, 28].</a:t>
            </a:r>
            <a:endParaRPr lang="en-US" altLang="en-US" sz="1400" dirty="0">
              <a:latin typeface="Aileron" pitchFamily="2" charset="77"/>
            </a:endParaRPr>
          </a:p>
          <a:p>
            <a:endParaRPr lang="en-US" sz="2000" dirty="0">
              <a:latin typeface="Aileron" pitchFamily="2" charset="77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7B907D-604E-0143-8237-6F63DDF60073}"/>
              </a:ext>
            </a:extLst>
          </p:cNvPr>
          <p:cNvSpPr txBox="1">
            <a:spLocks/>
          </p:cNvSpPr>
          <p:nvPr/>
        </p:nvSpPr>
        <p:spPr>
          <a:xfrm>
            <a:off x="436883" y="429547"/>
            <a:ext cx="8707117" cy="663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ileron" pitchFamily="2" charset="77"/>
              </a:rPr>
              <a:t>Spa Environments Inhibit Respiratory Viruses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3D8A2-EFE7-824F-8332-C802FBD6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5" y="1450449"/>
            <a:ext cx="3504922" cy="26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09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9CCB6F71-A53C-BA4C-B799-6386FD277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284" y="509622"/>
            <a:ext cx="73749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AU" altLang="en-US" sz="2800" dirty="0">
                <a:latin typeface="Aileron" pitchFamily="2" charset="77"/>
              </a:rPr>
              <a:t>Dosing for Forced Mindfulness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8A05FC7-5416-B348-ADDD-0C5236DD5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054" y="1478267"/>
            <a:ext cx="5197077" cy="228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AU" altLang="en-US" sz="1400" dirty="0">
                <a:latin typeface="Aileron" pitchFamily="2" charset="77"/>
              </a:rPr>
              <a:t>• Exposure depends on by time, temp and humidity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AU" altLang="en-US" sz="1400" dirty="0">
                <a:latin typeface="Aileron" pitchFamily="2" charset="77"/>
              </a:rPr>
              <a:t>• Tolerance varies with experience, time and mindset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AU" altLang="en-US" sz="1400" dirty="0">
                <a:latin typeface="Aileron" pitchFamily="2" charset="77"/>
              </a:rPr>
              <a:t>• Benefits arise from ‘forced mindfulness’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AU" altLang="en-US" sz="1400" dirty="0">
                <a:latin typeface="Aileron" pitchFamily="2" charset="77"/>
              </a:rPr>
              <a:t>• Regaining balance is just as important as endurance 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en-AU" altLang="en-US" sz="1400" dirty="0">
                <a:latin typeface="Aileron" pitchFamily="2" charset="77"/>
              </a:rPr>
              <a:t>• A standard protocol is: rinse, hot, cold, rest, repeat</a:t>
            </a:r>
          </a:p>
        </p:txBody>
      </p:sp>
      <p:pic>
        <p:nvPicPr>
          <p:cNvPr id="10" name="Picture 9" descr="A picture containing water, food, dirty, holding&#10;&#10;Description automatically generated">
            <a:extLst>
              <a:ext uri="{FF2B5EF4-FFF2-40B4-BE49-F238E27FC236}">
                <a16:creationId xmlns:a16="http://schemas.microsoft.com/office/drawing/2014/main" id="{C6E955C1-A857-5444-A72B-AD0F33F56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5" y="1527695"/>
            <a:ext cx="3222534" cy="23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61"/>
    </mc:Choice>
    <mc:Fallback xmlns="">
      <p:transition spd="slow" advTm="20866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F257-BE91-2E41-A5A9-EA2DA141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2" y="305980"/>
            <a:ext cx="8707117" cy="66341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ileron" pitchFamily="2" charset="77"/>
              </a:rPr>
              <a:t>Reassurance and Education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D31AF91-42A8-C945-9E62-90249B10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901" y="4774238"/>
            <a:ext cx="688105" cy="2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1D265-9C9E-5E48-BEA8-00E34F209C48}"/>
              </a:ext>
            </a:extLst>
          </p:cNvPr>
          <p:cNvSpPr txBox="1"/>
          <p:nvPr/>
        </p:nvSpPr>
        <p:spPr>
          <a:xfrm>
            <a:off x="8023410" y="4756879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DrMarc.co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0EEC889E-0BF4-F44C-B99E-315BFD40A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230" y="1359244"/>
            <a:ext cx="4135781" cy="16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latin typeface="Aileron" pitchFamily="2" charset="77"/>
              </a:rPr>
              <a:t>Cleaning protocols and hygiene</a:t>
            </a:r>
          </a:p>
          <a:p>
            <a:pPr marL="285750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latin typeface="Aileron" pitchFamily="2" charset="77"/>
              </a:rPr>
              <a:t>Infection control and monitoring</a:t>
            </a:r>
          </a:p>
          <a:p>
            <a:pPr marL="285750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latin typeface="Aileron" pitchFamily="2" charset="77"/>
              </a:rPr>
              <a:t>Measures to protect vulnerable people </a:t>
            </a:r>
          </a:p>
          <a:p>
            <a:pPr marL="285750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latin typeface="Aileron" pitchFamily="2" charset="77"/>
              </a:rPr>
              <a:t>Therapeutic protocols </a:t>
            </a:r>
          </a:p>
          <a:p>
            <a:pPr marL="285750" lvl="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400" dirty="0">
                <a:latin typeface="Aileron" pitchFamily="2" charset="77"/>
              </a:rPr>
              <a:t>Safety Measures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10C1C-CBAC-5F42-9CCF-D92565420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350"/>
          <a:stretch/>
        </p:blipFill>
        <p:spPr>
          <a:xfrm>
            <a:off x="950465" y="1359244"/>
            <a:ext cx="2876550" cy="28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60"/>
    </mc:Choice>
    <mc:Fallback xmlns="">
      <p:transition spd="slow" advTm="10666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9322-D8B9-5C46-9DE1-6BDD987C2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20" y="117022"/>
            <a:ext cx="7886700" cy="9941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>
                <a:latin typeface="Aileron" pitchFamily="2" charset="77"/>
                <a:ea typeface="+mn-ea"/>
                <a:cs typeface="+mn-cs"/>
              </a:rPr>
              <a:t>Common Sense Safety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5F0E7BB-9DB4-0343-B833-440C6BEC4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943" y="1138710"/>
            <a:ext cx="428308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AU" sz="1400" b="1" dirty="0">
                <a:latin typeface="Aileron" pitchFamily="2" charset="77"/>
              </a:rPr>
              <a:t>Drink</a:t>
            </a:r>
            <a:r>
              <a:rPr lang="en-AU" sz="1200" b="1" dirty="0">
                <a:latin typeface="Aileron" pitchFamily="2" charset="77"/>
              </a:rPr>
              <a:t>: </a:t>
            </a:r>
            <a:r>
              <a:rPr lang="en-AU" sz="1200" dirty="0">
                <a:latin typeface="Aileron" pitchFamily="2" charset="77"/>
              </a:rPr>
              <a:t>Stay hydrated with good quality water.</a:t>
            </a:r>
            <a:endParaRPr lang="en-AU" sz="600" dirty="0">
              <a:latin typeface="Aileron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 b="1" dirty="0">
                <a:latin typeface="Aileron" pitchFamily="2" charset="77"/>
              </a:rPr>
              <a:t>Take care:</a:t>
            </a:r>
            <a:r>
              <a:rPr lang="en-AU" sz="1400" dirty="0">
                <a:latin typeface="Aileron" pitchFamily="2" charset="77"/>
              </a:rPr>
              <a:t> </a:t>
            </a:r>
            <a:r>
              <a:rPr lang="en-AU" sz="1200" dirty="0">
                <a:latin typeface="Aileron" pitchFamily="2" charset="77"/>
              </a:rPr>
              <a:t>Heat sources can burn or scald and sudden changes in posture can lead to dizziness or fainting;</a:t>
            </a:r>
            <a:endParaRPr lang="en-AU" sz="600" dirty="0">
              <a:latin typeface="Aileron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 b="1" dirty="0">
                <a:latin typeface="Aileron" pitchFamily="2" charset="77"/>
              </a:rPr>
              <a:t>Know your limits:</a:t>
            </a:r>
            <a:r>
              <a:rPr lang="en-AU" sz="1400" dirty="0">
                <a:latin typeface="Aileron" pitchFamily="2" charset="77"/>
              </a:rPr>
              <a:t> </a:t>
            </a:r>
            <a:r>
              <a:rPr lang="en-AU" sz="1200" dirty="0">
                <a:latin typeface="Aileron" pitchFamily="2" charset="77"/>
              </a:rPr>
              <a:t>Heat tolerance varies between individuals and within the same individual at different times. Use your comfort level as a guide to exposure and don’t go beyond the point of being 'comfortably uncomfortable’.</a:t>
            </a:r>
            <a:endParaRPr lang="en-AU" sz="600" dirty="0">
              <a:latin typeface="Aileron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 b="1" dirty="0">
                <a:latin typeface="Aileron" pitchFamily="2" charset="77"/>
              </a:rPr>
              <a:t>Be aware:</a:t>
            </a:r>
            <a:r>
              <a:rPr lang="en-AU" sz="1400" dirty="0">
                <a:latin typeface="Aileron" pitchFamily="2" charset="77"/>
              </a:rPr>
              <a:t> </a:t>
            </a:r>
            <a:r>
              <a:rPr lang="en-AU" sz="1200" dirty="0">
                <a:latin typeface="Aileron" pitchFamily="2" charset="77"/>
              </a:rPr>
              <a:t>Tune into your senses, monitor your tolerance and enjoy heat-induced ‘forced mindfulness’.  Avoid extremes of temperature when under the influence of alcohol or drugs that impair your judgement;</a:t>
            </a:r>
            <a:endParaRPr lang="en-AU" sz="600" dirty="0">
              <a:latin typeface="Aileron" pitchFamily="2" charset="77"/>
            </a:endParaRPr>
          </a:p>
          <a:p>
            <a:pPr>
              <a:spcBef>
                <a:spcPts val="600"/>
              </a:spcBef>
            </a:pPr>
            <a:r>
              <a:rPr lang="en-AU" sz="1400" b="1" dirty="0">
                <a:latin typeface="Aileron" pitchFamily="2" charset="77"/>
              </a:rPr>
              <a:t>Rest:</a:t>
            </a:r>
            <a:r>
              <a:rPr lang="en-AU" sz="1400" dirty="0">
                <a:latin typeface="Aileron" pitchFamily="2" charset="77"/>
              </a:rPr>
              <a:t>  </a:t>
            </a:r>
            <a:r>
              <a:rPr lang="en-AU" sz="1200" dirty="0">
                <a:latin typeface="Aileron" pitchFamily="2" charset="77"/>
              </a:rPr>
              <a:t>Alternate exposure to hot or cold with relaxation and re-balancing. Spend at least as much time resting and coming back into physiological balance as you spend in extremes of temperature.</a:t>
            </a:r>
          </a:p>
          <a:p>
            <a:pPr indent="-171448" defTabSz="914391" eaLnBrk="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200" dirty="0">
              <a:latin typeface="Aileron" pitchFamily="2" charset="77"/>
            </a:endParaRPr>
          </a:p>
          <a:p>
            <a:pPr indent="-171448" defTabSz="914391" eaLnBrk="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1200" dirty="0">
              <a:latin typeface="Aileron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5A3F18-18E5-7A41-957E-5EAF8805E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21" y="4755507"/>
            <a:ext cx="688105" cy="29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9E925A-1254-E44B-9478-697A937A1595}"/>
              </a:ext>
            </a:extLst>
          </p:cNvPr>
          <p:cNvSpPr txBox="1"/>
          <p:nvPr/>
        </p:nvSpPr>
        <p:spPr>
          <a:xfrm>
            <a:off x="7438530" y="4738148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DrMarc.co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7ABC708-2815-7F44-99F0-17C96BE15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" r="28825"/>
          <a:stretch/>
        </p:blipFill>
        <p:spPr bwMode="auto">
          <a:xfrm>
            <a:off x="426620" y="1170406"/>
            <a:ext cx="3434545" cy="332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5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09"/>
    </mc:Choice>
    <mc:Fallback xmlns="">
      <p:transition spd="slow" advTm="22570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16437</TotalTime>
  <Words>669</Words>
  <Application>Microsoft Macintosh PowerPoint</Application>
  <PresentationFormat>On-screen Show (16:9)</PresentationFormat>
  <Paragraphs>95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Aileron</vt:lpstr>
      <vt:lpstr>Arial</vt:lpstr>
      <vt:lpstr>Calibri</vt:lpstr>
      <vt:lpstr>Calibri Light</vt:lpstr>
      <vt:lpstr>Times New Roman</vt:lpstr>
      <vt:lpstr>Office Theme</vt:lpstr>
      <vt:lpstr>PowerPoint Presentation</vt:lpstr>
      <vt:lpstr>Heat is Effective Against Respiratory Viruses</vt:lpstr>
      <vt:lpstr>Cellular Effects of Heat Stress</vt:lpstr>
      <vt:lpstr>Physiological  Effects of Heat-Stress</vt:lpstr>
      <vt:lpstr>Psychological Benefits of Heat-Stress</vt:lpstr>
      <vt:lpstr>PowerPoint Presentation</vt:lpstr>
      <vt:lpstr>PowerPoint Presentation</vt:lpstr>
      <vt:lpstr>Reassurance and Education</vt:lpstr>
      <vt:lpstr>Common Sense Safety</vt:lpstr>
      <vt:lpstr>Benefits of Balneology &amp; Spa Treatments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Cohen</dc:creator>
  <cp:lastModifiedBy>Marc Cohen</cp:lastModifiedBy>
  <cp:revision>117</cp:revision>
  <dcterms:created xsi:type="dcterms:W3CDTF">2020-05-06T12:19:28Z</dcterms:created>
  <dcterms:modified xsi:type="dcterms:W3CDTF">2020-08-29T07:59:04Z</dcterms:modified>
</cp:coreProperties>
</file>