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0" r:id="rId5"/>
    <p:sldId id="258" r:id="rId6"/>
    <p:sldId id="259" r:id="rId7"/>
    <p:sldId id="263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BB0F09-6D25-4495-AAFC-4E3561C93427}" v="2" dt="2020-08-31T12:35:05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-66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41C5FD-0AA7-49F2-80AB-C4490EC7D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4650" y="1447800"/>
            <a:ext cx="8245475" cy="293793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/>
              <a:t/>
            </a:r>
            <a:br>
              <a:rPr lang="pl-PL" sz="3200" b="1" dirty="0"/>
            </a:br>
            <a:r>
              <a:rPr lang="en-US" sz="3600" dirty="0"/>
              <a:t>How to continue </a:t>
            </a:r>
            <a:r>
              <a:rPr lang="pl-PL" sz="3600" dirty="0" err="1"/>
              <a:t>Thermal</a:t>
            </a:r>
            <a:r>
              <a:rPr lang="en-US" sz="3600" dirty="0"/>
              <a:t> treatment in the age of pandemic? How to meet difficult challenges?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3200" b="1" i="1" dirty="0"/>
              <a:t/>
            </a:r>
            <a:br>
              <a:rPr lang="pl-PL" sz="3200" b="1" i="1" dirty="0"/>
            </a:br>
            <a:r>
              <a:rPr lang="en-US" sz="3200" b="1" i="1" dirty="0"/>
              <a:t>"The challenge of balneology after the COVID-19 pandemic"</a:t>
            </a:r>
            <a:endParaRPr lang="pl-PL" sz="3200" b="1" i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F59E3063-0842-4438-BD07-970E35AB34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Jacek Chojnowski</a:t>
            </a:r>
          </a:p>
          <a:p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Association</a:t>
            </a:r>
            <a:r>
              <a:rPr lang="pl-PL" dirty="0"/>
              <a:t> of </a:t>
            </a:r>
            <a:r>
              <a:rPr lang="pl-PL" dirty="0" err="1"/>
              <a:t>Balneology</a:t>
            </a:r>
            <a:r>
              <a:rPr lang="pl-PL" dirty="0"/>
              <a:t> and </a:t>
            </a:r>
            <a:r>
              <a:rPr lang="pl-PL" dirty="0" err="1"/>
              <a:t>physical</a:t>
            </a:r>
            <a:r>
              <a:rPr lang="pl-PL" dirty="0"/>
              <a:t> </a:t>
            </a:r>
            <a:r>
              <a:rPr lang="pl-PL" dirty="0" err="1"/>
              <a:t>Medicine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5053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5A89A70-1472-4305-AC89-E09C4898A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r>
              <a:rPr lang="pl-PL" dirty="0"/>
              <a:t>!!!</a:t>
            </a:r>
            <a:endParaRPr lang="pl-PL"/>
          </a:p>
        </p:txBody>
      </p:sp>
      <p:pic>
        <p:nvPicPr>
          <p:cNvPr id="5" name="Symbol zastępczy zawartości 4" descr="Obraz zawierający zewnętrzne, kwiat, roślina, purpurowy&#10;&#10;Opis wygenerowany automatycznie">
            <a:extLst>
              <a:ext uri="{FF2B5EF4-FFF2-40B4-BE49-F238E27FC236}">
                <a16:creationId xmlns:a16="http://schemas.microsoft.com/office/drawing/2014/main" xmlns="" id="{EF64F52B-5C9B-4842-A6FB-1E736D399A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0" r="10150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EBE6B957-8686-4670-85D4-20AB31A2C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836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1EC489-352D-48C0-AC5B-1DC706BF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0"/>
            <a:ext cx="9982199" cy="1152525"/>
          </a:xfrm>
        </p:spPr>
        <p:txBody>
          <a:bodyPr/>
          <a:lstStyle/>
          <a:p>
            <a:r>
              <a:rPr lang="en-US" dirty="0"/>
              <a:t>Polish </a:t>
            </a:r>
            <a:r>
              <a:rPr lang="pl-PL" dirty="0" err="1"/>
              <a:t>Thermal</a:t>
            </a:r>
            <a:r>
              <a:rPr lang="pl-PL" dirty="0"/>
              <a:t> </a:t>
            </a:r>
            <a:r>
              <a:rPr lang="en-US" dirty="0"/>
              <a:t>resorts in the era of COVID-19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60571E5-911B-4F4C-B566-E771915D6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228724"/>
            <a:ext cx="11439524" cy="5000625"/>
          </a:xfrm>
        </p:spPr>
        <p:txBody>
          <a:bodyPr anchor="t">
            <a:normAutofit/>
          </a:bodyPr>
          <a:lstStyle/>
          <a:p>
            <a:r>
              <a:rPr lang="pl-PL" sz="3200" dirty="0" err="1"/>
              <a:t>Polish</a:t>
            </a:r>
            <a:r>
              <a:rPr lang="pl-PL" sz="3200" dirty="0"/>
              <a:t> </a:t>
            </a:r>
            <a:r>
              <a:rPr lang="pl-PL" sz="3200" dirty="0" err="1"/>
              <a:t>thermal</a:t>
            </a:r>
            <a:r>
              <a:rPr lang="pl-PL" sz="3200" dirty="0"/>
              <a:t> </a:t>
            </a:r>
            <a:r>
              <a:rPr lang="pl-PL" sz="3200" dirty="0" err="1"/>
              <a:t>stations</a:t>
            </a:r>
            <a:r>
              <a:rPr lang="pl-PL" sz="3200" dirty="0"/>
              <a:t> </a:t>
            </a:r>
            <a:r>
              <a:rPr lang="pl-PL" sz="3200" dirty="0" err="1"/>
              <a:t>were</a:t>
            </a:r>
            <a:r>
              <a:rPr lang="pl-PL" sz="3200" dirty="0"/>
              <a:t> </a:t>
            </a:r>
            <a:r>
              <a:rPr lang="pl-PL" sz="3200" dirty="0" err="1"/>
              <a:t>closed</a:t>
            </a:r>
            <a:r>
              <a:rPr lang="pl-PL" sz="3200" dirty="0"/>
              <a:t> from </a:t>
            </a:r>
            <a:r>
              <a:rPr lang="pl-PL" sz="3200" b="1" dirty="0">
                <a:solidFill>
                  <a:srgbClr val="FFC000"/>
                </a:solidFill>
              </a:rPr>
              <a:t>March 20, 2020 to  </a:t>
            </a:r>
            <a:r>
              <a:rPr lang="pl-PL" sz="3200" b="1" dirty="0" err="1">
                <a:solidFill>
                  <a:srgbClr val="FFC000"/>
                </a:solidFill>
              </a:rPr>
              <a:t>June</a:t>
            </a:r>
            <a:r>
              <a:rPr lang="pl-PL" sz="3200" b="1" dirty="0">
                <a:solidFill>
                  <a:srgbClr val="FFC000"/>
                </a:solidFill>
              </a:rPr>
              <a:t> 15, 2020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40,000 beds in 46 </a:t>
            </a:r>
            <a:r>
              <a:rPr lang="pl-PL" sz="3200" dirty="0" err="1"/>
              <a:t>thermal</a:t>
            </a:r>
            <a:r>
              <a:rPr lang="pl-PL" sz="3200" dirty="0"/>
              <a:t> </a:t>
            </a:r>
            <a:r>
              <a:rPr lang="pl-PL" sz="3200" dirty="0" err="1"/>
              <a:t>center</a:t>
            </a:r>
            <a:r>
              <a:rPr lang="en-US" sz="3200" dirty="0"/>
              <a:t> were closed. </a:t>
            </a:r>
            <a:endParaRPr lang="pl-PL" sz="3200" dirty="0"/>
          </a:p>
          <a:p>
            <a:r>
              <a:rPr lang="pl-PL" sz="3200" dirty="0" err="1"/>
              <a:t>About</a:t>
            </a:r>
            <a:r>
              <a:rPr lang="en-US" sz="3200" dirty="0"/>
              <a:t> 60,000 patients do not receive medical treatment per month.</a:t>
            </a:r>
            <a:endParaRPr lang="pl-PL" sz="3200" dirty="0"/>
          </a:p>
          <a:p>
            <a:endParaRPr lang="pl-PL" sz="2800" dirty="0"/>
          </a:p>
          <a:p>
            <a:pPr marL="0" indent="0">
              <a:buNone/>
            </a:pPr>
            <a:endParaRPr lang="pl-PL" sz="2800" dirty="0"/>
          </a:p>
          <a:p>
            <a:pPr marL="342900" indent="-342900">
              <a:buFont typeface="+mj-lt"/>
              <a:buAutoNum type="arabicPeriod"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33973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1EC489-352D-48C0-AC5B-1DC706BF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0"/>
            <a:ext cx="9982199" cy="1152525"/>
          </a:xfrm>
        </p:spPr>
        <p:txBody>
          <a:bodyPr/>
          <a:lstStyle/>
          <a:p>
            <a:r>
              <a:rPr lang="pl-PL" sz="3600" dirty="0" err="1"/>
              <a:t>Curent</a:t>
            </a:r>
            <a:r>
              <a:rPr lang="pl-PL" sz="3600" dirty="0"/>
              <a:t> </a:t>
            </a:r>
            <a:r>
              <a:rPr lang="pl-PL" sz="3600" dirty="0" err="1"/>
              <a:t>state</a:t>
            </a:r>
            <a:r>
              <a:rPr lang="pl-PL" sz="3600" dirty="0"/>
              <a:t> </a:t>
            </a:r>
            <a:r>
              <a:rPr lang="pl-PL" sz="3600" dirty="0" err="1"/>
              <a:t>after</a:t>
            </a:r>
            <a:r>
              <a:rPr lang="pl-PL" sz="3600" dirty="0"/>
              <a:t> </a:t>
            </a:r>
            <a:r>
              <a:rPr lang="pl-PL" sz="3600" dirty="0" err="1"/>
              <a:t>June</a:t>
            </a:r>
            <a:r>
              <a:rPr lang="pl-PL" sz="3600" dirty="0"/>
              <a:t> 15, 2020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60571E5-911B-4F4C-B566-E771915D6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228724"/>
            <a:ext cx="11439524" cy="5000625"/>
          </a:xfrm>
        </p:spPr>
        <p:txBody>
          <a:bodyPr anchor="t">
            <a:normAutofit/>
          </a:bodyPr>
          <a:lstStyle/>
          <a:p>
            <a:r>
              <a:rPr lang="en-US" sz="3200" dirty="0"/>
              <a:t>According to the Regulation of the Minister of Health each patient using </a:t>
            </a:r>
            <a:r>
              <a:rPr lang="pl-PL" sz="3200" dirty="0" err="1"/>
              <a:t>balneological</a:t>
            </a:r>
            <a:r>
              <a:rPr lang="pl-PL" sz="3200" dirty="0"/>
              <a:t> </a:t>
            </a:r>
            <a:r>
              <a:rPr lang="en-US" sz="3200" dirty="0"/>
              <a:t>treatment is obliged to maintain a negative </a:t>
            </a:r>
            <a:r>
              <a:rPr lang="pl-PL" sz="3200" dirty="0"/>
              <a:t>RT-PCR </a:t>
            </a:r>
            <a:r>
              <a:rPr lang="pl-PL" sz="3200" b="0" i="0" dirty="0">
                <a:effectLst/>
                <a:latin typeface="arial" panose="020B0604020202020204" pitchFamily="34" charset="0"/>
              </a:rPr>
              <a:t>SARS-CoV-2 </a:t>
            </a:r>
            <a:r>
              <a:rPr lang="en-US" sz="3200" dirty="0"/>
              <a:t>test result. </a:t>
            </a:r>
            <a:endParaRPr lang="pl-PL" sz="3200" dirty="0"/>
          </a:p>
          <a:p>
            <a:r>
              <a:rPr lang="en-US" sz="3200" dirty="0"/>
              <a:t>The test must be performed at the earliest 6 days before starting </a:t>
            </a:r>
            <a:r>
              <a:rPr lang="pl-PL" sz="3200" dirty="0" err="1"/>
              <a:t>thermal</a:t>
            </a:r>
            <a:r>
              <a:rPr lang="pl-PL" sz="3200" dirty="0"/>
              <a:t> </a:t>
            </a:r>
            <a:r>
              <a:rPr lang="en-US" sz="3200" dirty="0"/>
              <a:t>treatment.</a:t>
            </a:r>
            <a:endParaRPr lang="pl-PL" sz="3200" dirty="0"/>
          </a:p>
          <a:p>
            <a:r>
              <a:rPr lang="pl-PL" sz="3200" dirty="0"/>
              <a:t>T</a:t>
            </a:r>
            <a:r>
              <a:rPr lang="en-US" sz="3200" dirty="0" err="1"/>
              <a:t>ests</a:t>
            </a:r>
            <a:r>
              <a:rPr lang="en-US" sz="3200" dirty="0"/>
              <a:t> for non-commercial patients are free and reimbursed by the state</a:t>
            </a:r>
            <a:endParaRPr lang="pl-PL" sz="3200" dirty="0"/>
          </a:p>
          <a:p>
            <a:r>
              <a:rPr lang="en-US" sz="3200" dirty="0"/>
              <a:t>The remaining patients are tested on a commercial basis</a:t>
            </a:r>
            <a:endParaRPr lang="pl-PL" sz="3200" dirty="0"/>
          </a:p>
          <a:p>
            <a:pPr marL="0" indent="0">
              <a:buNone/>
            </a:pPr>
            <a:endParaRPr lang="pl-PL" sz="3200" dirty="0"/>
          </a:p>
          <a:p>
            <a:pPr marL="342900" indent="-342900">
              <a:buFont typeface="+mj-lt"/>
              <a:buAutoNum type="arabicPeriod"/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312660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1EC489-352D-48C0-AC5B-1DC706BF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0"/>
            <a:ext cx="9982199" cy="1152525"/>
          </a:xfrm>
        </p:spPr>
        <p:txBody>
          <a:bodyPr/>
          <a:lstStyle/>
          <a:p>
            <a:r>
              <a:rPr lang="en-US" dirty="0"/>
              <a:t>Benefits of spa treatment during Pandemics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60571E5-911B-4F4C-B566-E771915D6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228724"/>
            <a:ext cx="11439524" cy="5000625"/>
          </a:xfrm>
        </p:spPr>
        <p:txBody>
          <a:bodyPr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400" dirty="0"/>
              <a:t>I</a:t>
            </a:r>
            <a:r>
              <a:rPr lang="en-US" sz="2400" dirty="0" err="1"/>
              <a:t>mproving</a:t>
            </a:r>
            <a:r>
              <a:rPr lang="en-US" sz="2400" dirty="0"/>
              <a:t> the functioning of the immune system after </a:t>
            </a:r>
            <a:r>
              <a:rPr lang="pl-PL" sz="2400" dirty="0" err="1"/>
              <a:t>thermal</a:t>
            </a:r>
            <a:r>
              <a:rPr lang="en-US" sz="2400" dirty="0"/>
              <a:t> treatment</a:t>
            </a:r>
            <a:endParaRPr lang="pl-PL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Beneficial effect on the mental state of patients after a long period of isolation</a:t>
            </a:r>
            <a:endParaRPr lang="pl-PL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Better results in the treatment of chronic diseases, therefore better overall health and less risk of severe COVID-19</a:t>
            </a:r>
            <a:endParaRPr lang="pl-PL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Rehabilitation programs for patients after a severe course of COVID 19 can be enriched by </a:t>
            </a:r>
            <a:r>
              <a:rPr lang="pl-PL" sz="2400" dirty="0" err="1"/>
              <a:t>balneological</a:t>
            </a:r>
            <a:r>
              <a:rPr lang="pl-PL" sz="2400" dirty="0"/>
              <a:t> </a:t>
            </a:r>
            <a:r>
              <a:rPr lang="en-US" sz="2400" dirty="0"/>
              <a:t> treatment procedures.</a:t>
            </a:r>
            <a:endParaRPr lang="pl-PL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Planning a stay in a safe health resort can be a safe way to spend your vacation in the era of a pandemic with the opportunity to improve your overall health.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248097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1EC489-352D-48C0-AC5B-1DC706BF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0"/>
            <a:ext cx="9982199" cy="1152525"/>
          </a:xfrm>
        </p:spPr>
        <p:txBody>
          <a:bodyPr/>
          <a:lstStyle/>
          <a:p>
            <a:r>
              <a:rPr lang="pl-PL" dirty="0" err="1"/>
              <a:t>Safety</a:t>
            </a:r>
            <a:r>
              <a:rPr lang="pl-PL" dirty="0"/>
              <a:t> </a:t>
            </a:r>
            <a:r>
              <a:rPr lang="pl-PL" dirty="0" err="1"/>
              <a:t>rules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60571E5-911B-4F4C-B566-E771915D6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228724"/>
            <a:ext cx="11439524" cy="5000625"/>
          </a:xfrm>
        </p:spPr>
        <p:txBody>
          <a:bodyPr anchor="t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Because in Poland the elderly with many diseases are the majority of </a:t>
            </a:r>
            <a:r>
              <a:rPr lang="pl-PL" sz="2400" dirty="0" err="1"/>
              <a:t>thermal</a:t>
            </a:r>
            <a:r>
              <a:rPr lang="en-US" sz="2400" dirty="0"/>
              <a:t> patients, regardless of the beneficial effects of </a:t>
            </a:r>
            <a:r>
              <a:rPr lang="pl-PL" sz="2400" dirty="0" err="1"/>
              <a:t>our</a:t>
            </a:r>
            <a:r>
              <a:rPr lang="en-US" sz="2400" dirty="0"/>
              <a:t> treatment, the most important basis for treatment options is safety</a:t>
            </a:r>
            <a:r>
              <a:rPr lang="pl-PL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Security policies must be considered holistically. They include:</a:t>
            </a:r>
            <a:endParaRPr lang="pl-PL" sz="2400" dirty="0"/>
          </a:p>
          <a:p>
            <a:pPr lvl="1"/>
            <a:r>
              <a:rPr lang="en-US" sz="2200" dirty="0"/>
              <a:t>avoiding public transport on the way to the </a:t>
            </a:r>
            <a:r>
              <a:rPr lang="pl-PL" sz="2200" dirty="0" err="1"/>
              <a:t>thermal</a:t>
            </a:r>
            <a:r>
              <a:rPr lang="pl-PL" sz="2200" dirty="0"/>
              <a:t> </a:t>
            </a:r>
            <a:r>
              <a:rPr lang="pl-PL" sz="2200" dirty="0" err="1"/>
              <a:t>center</a:t>
            </a:r>
            <a:endParaRPr lang="pl-PL" sz="2200" dirty="0"/>
          </a:p>
          <a:p>
            <a:pPr lvl="1"/>
            <a:r>
              <a:rPr lang="en-US" sz="2200" dirty="0"/>
              <a:t>safe rules of check-in, assessment of the patient's health at the time of check-in at the spa center</a:t>
            </a:r>
            <a:endParaRPr lang="pl-PL" sz="2200" dirty="0"/>
          </a:p>
          <a:p>
            <a:pPr lvl="1"/>
            <a:r>
              <a:rPr lang="en-US" sz="2200" dirty="0"/>
              <a:t>avoiding group treatments with a high risk of virus transmission:</a:t>
            </a:r>
            <a:r>
              <a:rPr lang="pl-PL" sz="2200" dirty="0"/>
              <a:t> </a:t>
            </a:r>
            <a:r>
              <a:rPr lang="en-US" sz="2200" dirty="0"/>
              <a:t>group inhalations, group exercises in closed, poorly ventilated rooms.</a:t>
            </a:r>
            <a:r>
              <a:rPr lang="pl-PL" sz="2200" dirty="0"/>
              <a:t> </a:t>
            </a:r>
          </a:p>
          <a:p>
            <a:pPr lvl="1"/>
            <a:r>
              <a:rPr lang="pl-PL" sz="2200" dirty="0" err="1"/>
              <a:t>Individual</a:t>
            </a:r>
            <a:r>
              <a:rPr lang="pl-PL" sz="2200" dirty="0"/>
              <a:t> </a:t>
            </a:r>
            <a:r>
              <a:rPr lang="pl-PL" sz="2200" dirty="0" err="1"/>
              <a:t>procedures</a:t>
            </a:r>
            <a:r>
              <a:rPr lang="pl-PL" sz="2200" dirty="0"/>
              <a:t> </a:t>
            </a:r>
            <a:r>
              <a:rPr lang="pl-PL" sz="2200" dirty="0" err="1"/>
              <a:t>are</a:t>
            </a:r>
            <a:r>
              <a:rPr lang="pl-PL" sz="2200" dirty="0"/>
              <a:t> </a:t>
            </a:r>
            <a:r>
              <a:rPr lang="pl-PL" sz="2200" dirty="0" err="1"/>
              <a:t>better</a:t>
            </a:r>
            <a:endParaRPr lang="pl-PL" sz="2200" dirty="0"/>
          </a:p>
          <a:p>
            <a:pPr lvl="1"/>
            <a:r>
              <a:rPr lang="en-US" sz="2200" dirty="0"/>
              <a:t>Systematic health check of medical </a:t>
            </a:r>
            <a:r>
              <a:rPr lang="pl-PL" sz="2200" dirty="0" err="1"/>
              <a:t>staff</a:t>
            </a:r>
            <a:r>
              <a:rPr lang="en-US" sz="2200" dirty="0"/>
              <a:t>, work in more than one place where there is a risk of contact with the infected must be </a:t>
            </a:r>
            <a:r>
              <a:rPr lang="en-US" sz="2200" dirty="0" err="1"/>
              <a:t>forbiden</a:t>
            </a:r>
            <a:r>
              <a:rPr lang="en-US" sz="2200" dirty="0"/>
              <a:t>.</a:t>
            </a:r>
            <a:endParaRPr lang="pl-PL" sz="2200" dirty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475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1EC489-352D-48C0-AC5B-1DC706BF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0"/>
            <a:ext cx="9982199" cy="1152525"/>
          </a:xfrm>
        </p:spPr>
        <p:txBody>
          <a:bodyPr/>
          <a:lstStyle/>
          <a:p>
            <a:r>
              <a:rPr lang="pl-PL" dirty="0" err="1"/>
              <a:t>Safety</a:t>
            </a:r>
            <a:r>
              <a:rPr lang="pl-PL" dirty="0"/>
              <a:t> </a:t>
            </a:r>
            <a:r>
              <a:rPr lang="pl-PL" dirty="0" err="1"/>
              <a:t>rules</a:t>
            </a:r>
            <a:r>
              <a:rPr lang="pl-PL" dirty="0"/>
              <a:t> [2]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60571E5-911B-4F4C-B566-E771915D6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228724"/>
            <a:ext cx="11439524" cy="5000625"/>
          </a:xfrm>
        </p:spPr>
        <p:txBody>
          <a:bodyPr anchor="t"/>
          <a:lstStyle/>
          <a:p>
            <a:pPr lvl="1"/>
            <a:r>
              <a:rPr lang="en-US" sz="2200" dirty="0"/>
              <a:t>Proper organization of restaurant operation in accordance with the standards adopted for hotels</a:t>
            </a:r>
            <a:r>
              <a:rPr lang="pl-PL" sz="2200" dirty="0"/>
              <a:t> in COVID </a:t>
            </a:r>
            <a:r>
              <a:rPr lang="pl-PL" sz="2200" dirty="0" err="1"/>
              <a:t>time</a:t>
            </a:r>
            <a:endParaRPr lang="pl-PL" sz="2200" dirty="0"/>
          </a:p>
          <a:p>
            <a:pPr lvl="1"/>
            <a:r>
              <a:rPr lang="en-US" sz="2200" dirty="0"/>
              <a:t>Full use of pre-established hygiene and epidemic procedures for balneological procedures. These procedures have always existed, but now they must be more strictly followed.</a:t>
            </a:r>
            <a:endParaRPr lang="pl-PL" sz="2200" dirty="0"/>
          </a:p>
          <a:p>
            <a:pPr lvl="1"/>
            <a:r>
              <a:rPr lang="en-US" sz="2200" dirty="0"/>
              <a:t>Change in the functioning of spa resorts, avoiding the organization of festivals, exhibitions, concerts and other group activities.</a:t>
            </a:r>
            <a:endParaRPr lang="pl-PL" sz="2200" dirty="0"/>
          </a:p>
          <a:p>
            <a:pPr lvl="1"/>
            <a:r>
              <a:rPr lang="en-US" sz="2200" dirty="0"/>
              <a:t>The functioning of most </a:t>
            </a:r>
            <a:r>
              <a:rPr lang="pl-PL" sz="2200" dirty="0" err="1"/>
              <a:t>thermal</a:t>
            </a:r>
            <a:r>
              <a:rPr lang="pl-PL" sz="2200" dirty="0"/>
              <a:t> </a:t>
            </a:r>
            <a:r>
              <a:rPr lang="pl-PL" sz="2200" dirty="0" err="1"/>
              <a:t>center</a:t>
            </a:r>
            <a:r>
              <a:rPr lang="en-US" sz="2200" dirty="0"/>
              <a:t> as popular tourist destinations is a problem. It is obvious that this is a very important source of income for these cities. However, combining tourist and therapeutic functions increases the risk of infection.</a:t>
            </a:r>
            <a:endParaRPr lang="pl-PL" sz="2200" dirty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94486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1EC489-352D-48C0-AC5B-1DC706BF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0"/>
            <a:ext cx="9982199" cy="1152525"/>
          </a:xfrm>
        </p:spPr>
        <p:txBody>
          <a:bodyPr/>
          <a:lstStyle/>
          <a:p>
            <a:r>
              <a:rPr lang="pl-PL" dirty="0" err="1"/>
              <a:t>Last</a:t>
            </a:r>
            <a:r>
              <a:rPr lang="pl-PL" dirty="0"/>
              <a:t> </a:t>
            </a:r>
            <a:r>
              <a:rPr lang="pl-PL" dirty="0" err="1"/>
              <a:t>week's</a:t>
            </a:r>
            <a:r>
              <a:rPr lang="pl-PL" dirty="0"/>
              <a:t> </a:t>
            </a:r>
            <a:r>
              <a:rPr lang="pl-PL" dirty="0" err="1"/>
              <a:t>experience</a:t>
            </a:r>
            <a:r>
              <a:rPr lang="pl-PL" dirty="0"/>
              <a:t> (August 21-28, 2020)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60571E5-911B-4F4C-B566-E771915D6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228724"/>
            <a:ext cx="11439524" cy="5000625"/>
          </a:xfrm>
        </p:spPr>
        <p:txBody>
          <a:bodyPr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Despite the careful observance of all procedures, one of the patients in my 300-bed spa hospital was diagnosed with COVID-19</a:t>
            </a:r>
            <a:endParaRPr lang="pl-PL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Sanitation services stopped treatment at the facility and tests were performed on all 260 patients and 50 staff.</a:t>
            </a:r>
            <a:endParaRPr lang="pl-PL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Positive test results in asymptomatic patients were found in </a:t>
            </a:r>
            <a:r>
              <a:rPr lang="pl-PL" sz="3200" dirty="0"/>
              <a:t>21</a:t>
            </a:r>
            <a:r>
              <a:rPr lang="en-US" sz="3200" dirty="0"/>
              <a:t> out of 260 patients tested.</a:t>
            </a:r>
            <a:endParaRPr lang="pl-PL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All workers tested were negative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401636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1EC489-352D-48C0-AC5B-1DC706BF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0"/>
            <a:ext cx="9982199" cy="1152525"/>
          </a:xfrm>
        </p:spPr>
        <p:txBody>
          <a:bodyPr/>
          <a:lstStyle/>
          <a:p>
            <a:r>
              <a:rPr lang="pl-PL" dirty="0" err="1"/>
              <a:t>Last</a:t>
            </a:r>
            <a:r>
              <a:rPr lang="pl-PL" dirty="0"/>
              <a:t> </a:t>
            </a:r>
            <a:r>
              <a:rPr lang="pl-PL" dirty="0" err="1"/>
              <a:t>week's</a:t>
            </a:r>
            <a:r>
              <a:rPr lang="pl-PL" dirty="0"/>
              <a:t> </a:t>
            </a:r>
            <a:r>
              <a:rPr lang="pl-PL" dirty="0" err="1"/>
              <a:t>experience</a:t>
            </a:r>
            <a:r>
              <a:rPr lang="pl-PL" dirty="0"/>
              <a:t> (August 21-28, 2020)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60571E5-911B-4F4C-B566-E771915D6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228724"/>
            <a:ext cx="11439524" cy="5000625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pl-PL" sz="3200" dirty="0" err="1"/>
              <a:t>Proceedings</a:t>
            </a:r>
            <a:r>
              <a:rPr lang="pl-PL" sz="3200" dirty="0"/>
              <a:t> </a:t>
            </a:r>
            <a:r>
              <a:rPr lang="pl-PL" sz="3200" dirty="0" err="1"/>
              <a:t>implemented</a:t>
            </a:r>
            <a:r>
              <a:rPr lang="pl-PL" sz="3200" dirty="0"/>
              <a:t>.</a:t>
            </a:r>
          </a:p>
          <a:p>
            <a:r>
              <a:rPr lang="en-US" sz="3200" dirty="0"/>
              <a:t>All patients were quarantined in the spa hospital for seven days</a:t>
            </a:r>
            <a:endParaRPr lang="pl-PL" sz="3200" dirty="0"/>
          </a:p>
          <a:p>
            <a:r>
              <a:rPr lang="en-US" sz="3200" dirty="0"/>
              <a:t>Patients remained isolated in their rooms</a:t>
            </a:r>
            <a:endParaRPr lang="pl-PL" sz="3200" dirty="0"/>
          </a:p>
          <a:p>
            <a:r>
              <a:rPr lang="en-US" sz="3200" dirty="0"/>
              <a:t>All rehabilitation procedures have been suspended</a:t>
            </a:r>
            <a:endParaRPr lang="pl-PL" sz="3200" dirty="0"/>
          </a:p>
          <a:p>
            <a:r>
              <a:rPr lang="en-US" sz="3200" dirty="0"/>
              <a:t>After seven days, further tests were performed. Patients with a negative result went to their places of residence, positive (another 12 people) were sent to an isolation center outside the health resort.</a:t>
            </a:r>
            <a:endParaRPr lang="pl-PL" sz="3200" dirty="0"/>
          </a:p>
          <a:p>
            <a:r>
              <a:rPr lang="en-US" sz="3200" dirty="0"/>
              <a:t>The hospital has been disinfected and will reopen on September 2, 2020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407308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1EC489-352D-48C0-AC5B-1DC706BF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0"/>
            <a:ext cx="9982199" cy="1152525"/>
          </a:xfrm>
        </p:spPr>
        <p:txBody>
          <a:bodyPr/>
          <a:lstStyle/>
          <a:p>
            <a:r>
              <a:rPr lang="pl-PL" dirty="0" err="1"/>
              <a:t>Last</a:t>
            </a:r>
            <a:r>
              <a:rPr lang="pl-PL" dirty="0"/>
              <a:t> </a:t>
            </a:r>
            <a:r>
              <a:rPr lang="pl-PL" dirty="0" err="1"/>
              <a:t>week's</a:t>
            </a:r>
            <a:r>
              <a:rPr lang="pl-PL" dirty="0"/>
              <a:t> </a:t>
            </a:r>
            <a:r>
              <a:rPr lang="pl-PL" dirty="0" err="1"/>
              <a:t>experience</a:t>
            </a:r>
            <a:r>
              <a:rPr lang="pl-PL" dirty="0"/>
              <a:t> (August 21-28, 2020)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60571E5-911B-4F4C-B566-E771915D6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228724"/>
            <a:ext cx="11439524" cy="5000625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r>
              <a:rPr lang="pl-PL" sz="3200" dirty="0" err="1"/>
              <a:t>Conclusions</a:t>
            </a:r>
            <a:r>
              <a:rPr lang="pl-PL" sz="3200" dirty="0"/>
              <a:t>:</a:t>
            </a:r>
          </a:p>
          <a:p>
            <a:r>
              <a:rPr lang="en-US" sz="3200" dirty="0"/>
              <a:t>The lack of positive test results among the personnel indicates the effectiveness of the sanitary procedures used</a:t>
            </a:r>
            <a:r>
              <a:rPr lang="pl-PL" sz="3200" dirty="0"/>
              <a:t>. </a:t>
            </a:r>
            <a:r>
              <a:rPr lang="en-US" sz="3200" dirty="0"/>
              <a:t>Our patient zero must have been exposed to the virus o</a:t>
            </a:r>
            <a:r>
              <a:rPr lang="pl-PL" sz="3200" dirty="0" err="1"/>
              <a:t>ut</a:t>
            </a:r>
            <a:r>
              <a:rPr lang="en-US" sz="3200" dirty="0" err="1"/>
              <a:t>si</a:t>
            </a:r>
            <a:r>
              <a:rPr lang="pl-PL" sz="3200" dirty="0"/>
              <a:t>d</a:t>
            </a:r>
            <a:r>
              <a:rPr lang="en-US" sz="3200" dirty="0"/>
              <a:t>e</a:t>
            </a:r>
            <a:r>
              <a:rPr lang="pl-PL" sz="3200" dirty="0"/>
              <a:t> the </a:t>
            </a:r>
            <a:r>
              <a:rPr lang="pl-PL" sz="3200" dirty="0" err="1"/>
              <a:t>hospital</a:t>
            </a:r>
            <a:endParaRPr lang="pl-PL" sz="3200" dirty="0"/>
          </a:p>
          <a:p>
            <a:r>
              <a:rPr lang="en-US" sz="3200" dirty="0"/>
              <a:t>The patients' social behavior, not the use of social distance, remain a </a:t>
            </a:r>
            <a:r>
              <a:rPr lang="pl-PL" sz="3200" dirty="0"/>
              <a:t>most </a:t>
            </a:r>
            <a:r>
              <a:rPr lang="pl-PL" sz="3200" dirty="0" err="1"/>
              <a:t>important</a:t>
            </a:r>
            <a:r>
              <a:rPr lang="pl-PL" sz="3200" dirty="0"/>
              <a:t> </a:t>
            </a:r>
            <a:r>
              <a:rPr lang="en-US" sz="3200" dirty="0"/>
              <a:t>weak point.</a:t>
            </a:r>
            <a:endParaRPr lang="pl-PL" sz="3200" dirty="0"/>
          </a:p>
          <a:p>
            <a:r>
              <a:rPr lang="en-US" sz="3200" dirty="0"/>
              <a:t>It is necessary to further educate patients to adhere to generally accepted principles of virus transmission prevention during their treatment stay</a:t>
            </a:r>
            <a:endParaRPr lang="pl-PL" sz="3200" dirty="0"/>
          </a:p>
          <a:p>
            <a:r>
              <a:rPr lang="en-US" sz="3200" dirty="0"/>
              <a:t>The mild, asymptomatic course of infections in the population of people 65+ reduces our fears of disease transmission in the population of people staying in spa treatment.</a:t>
            </a:r>
            <a:endParaRPr lang="pl-PL" sz="3200" dirty="0"/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4281031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lepienie niebieski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703</Words>
  <Application>Microsoft Office PowerPoint</Application>
  <PresentationFormat>Personalizzato</PresentationFormat>
  <Paragraphs>51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Sklepienie niebieskie</vt:lpstr>
      <vt:lpstr> How to continue Thermal treatment in the age of pandemic? How to meet difficult challenges?  "The challenge of balneology after the COVID-19 pandemic"</vt:lpstr>
      <vt:lpstr>Polish Thermal resorts in the era of COVID-19</vt:lpstr>
      <vt:lpstr>Curent state after June 15, 2020</vt:lpstr>
      <vt:lpstr>Benefits of spa treatment during Pandemics</vt:lpstr>
      <vt:lpstr>Safety rules</vt:lpstr>
      <vt:lpstr>Safety rules [2]</vt:lpstr>
      <vt:lpstr>Last week's experience (August 21-28, 2020)</vt:lpstr>
      <vt:lpstr>Last week's experience (August 21-28, 2020)</vt:lpstr>
      <vt:lpstr>Last week's experience (August 21-28, 2020)</vt:lpstr>
      <vt:lpstr>Thank You For Your AtTention!!!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How to continue Thermal treatment in the age of pandemic? How to meet difficult challenges?  "The challenge of balneology after the COVID-19 pandemic"</dc:title>
  <dc:creator>Jacek Chojnowski</dc:creator>
  <cp:lastModifiedBy>Toshiba</cp:lastModifiedBy>
  <cp:revision>2</cp:revision>
  <dcterms:created xsi:type="dcterms:W3CDTF">2020-04-28T08:16:58Z</dcterms:created>
  <dcterms:modified xsi:type="dcterms:W3CDTF">2020-09-01T08:00:52Z</dcterms:modified>
</cp:coreProperties>
</file>