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6" r:id="rId8"/>
    <p:sldId id="267" r:id="rId9"/>
    <p:sldId id="268" r:id="rId10"/>
    <p:sldId id="263" r:id="rId11"/>
    <p:sldId id="265" r:id="rId12"/>
    <p:sldId id="264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99CCFF"/>
    <a:srgbClr val="6969FF"/>
    <a:srgbClr val="00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94628" autoAdjust="0"/>
  </p:normalViewPr>
  <p:slideViewPr>
    <p:cSldViewPr>
      <p:cViewPr varScale="1">
        <p:scale>
          <a:sx n="74" d="100"/>
          <a:sy n="74" d="100"/>
        </p:scale>
        <p:origin x="-1254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12129-D489-48E3-908B-B8B171ABCD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1D49C-4EDC-45AA-AC7C-8DABAE77E2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48998-EC98-434B-B495-ABBF626097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032FE-E70D-4470-BCF8-2B2200D36A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2448D-8E66-4799-8225-65F755054D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CD1EE-F340-44B2-A9D9-B39F102C22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3EEB7-1A00-4CF7-8CC3-795FAD3CFD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06B9D-3824-4FF8-89C4-D77976D8CB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5485A-3EE6-4C62-8A53-78685577D8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AD577-91CA-4FEA-9A6C-B75FBC7CB3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18BB2-3D09-4F7C-9B31-D863F73CEF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51544-24CE-400E-AC10-46EDA838FA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C5217-A1C1-49A9-8434-3D893D1CC5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D4A61-B00E-4D2F-B34B-486D7FBD9E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20689-65BB-4B44-BB98-F0B0CDD53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rgbClr val="6969FF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B88C40D-4FAC-44C7-BB3B-9A783E9704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  <p:sldLayoutId id="2147483651" r:id="rId13"/>
    <p:sldLayoutId id="2147483650" r:id="rId14"/>
    <p:sldLayoutId id="214748364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KIF_1881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690563"/>
            <a:ext cx="8534400" cy="6167437"/>
          </a:xfrm>
        </p:spPr>
      </p:pic>
      <p:sp>
        <p:nvSpPr>
          <p:cNvPr id="17410" name="Rectangle 8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609600"/>
          </a:xfrm>
          <a:gradFill rotWithShape="1">
            <a:gsLst>
              <a:gs pos="0">
                <a:srgbClr val="FFFFFF"/>
              </a:gs>
              <a:gs pos="100000">
                <a:srgbClr val="6969F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ru-RU" sz="4000" smtClean="0"/>
              <a:t>Город курорт Джермук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Канатная дорога</a:t>
            </a:r>
          </a:p>
        </p:txBody>
      </p:sp>
      <p:sp>
        <p:nvSpPr>
          <p:cNvPr id="2662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066800"/>
            <a:ext cx="8686800" cy="2185988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ru-RU" sz="2000" smtClean="0">
                <a:solidFill>
                  <a:schemeClr val="bg1"/>
                </a:solidFill>
              </a:rPr>
              <a:t>Канатная </a:t>
            </a:r>
            <a:r>
              <a:rPr lang="en-US" sz="2000" smtClean="0">
                <a:solidFill>
                  <a:schemeClr val="bg1"/>
                </a:solidFill>
              </a:rPr>
              <a:t>  </a:t>
            </a:r>
            <a:r>
              <a:rPr lang="ru-RU" sz="2000" smtClean="0">
                <a:solidFill>
                  <a:schemeClr val="bg1"/>
                </a:solidFill>
              </a:rPr>
              <a:t>дорога построена в 2007 году австрийской компанией Leitner. Длина канатной дороги 1000 м. Разница между уровнями верхних и нижних опор 400 м. Высшая точка находится на высоте 2480 м, где находится бар-кафе. Есть два лыжных маршрута. Длина первой</a:t>
            </a:r>
            <a:r>
              <a:rPr lang="en-US" sz="2000" smtClean="0">
                <a:solidFill>
                  <a:schemeClr val="bg1"/>
                </a:solidFill>
              </a:rPr>
              <a:t> </a:t>
            </a:r>
            <a:r>
              <a:rPr lang="ru-RU" sz="2000" smtClean="0">
                <a:solidFill>
                  <a:schemeClr val="bg1"/>
                </a:solidFill>
              </a:rPr>
              <a:t> 1450м, а второй -1550м. Количество мест-200. Внизу действует пракат лыж и сноубордов, есть кафе и стоянка для автомобилей. </a:t>
            </a:r>
          </a:p>
        </p:txBody>
      </p:sp>
      <p:pic>
        <p:nvPicPr>
          <p:cNvPr id="26627" name="Picture 11" descr="DSC010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8" y="3690938"/>
            <a:ext cx="2916237" cy="21875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628" name="Picture 14" descr="WfrhYqF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101975" y="3679825"/>
            <a:ext cx="2971800" cy="2187575"/>
          </a:xfrm>
          <a:ln>
            <a:solidFill>
              <a:schemeClr val="bg1"/>
            </a:solidFill>
          </a:ln>
        </p:spPr>
      </p:pic>
      <p:pic>
        <p:nvPicPr>
          <p:cNvPr id="26629" name="Picture 15" descr="CZaOX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7275" y="3668713"/>
            <a:ext cx="2895600" cy="220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057400"/>
            <a:ext cx="8915400" cy="2971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1600" b="1" i="1" smtClean="0">
                <a:solidFill>
                  <a:schemeClr val="bg1"/>
                </a:solidFill>
                <a:latin typeface="Arial LatRus"/>
              </a:rPr>
              <a:t>Начаная с 2006 года в Джермуке проводятся</a:t>
            </a:r>
            <a:r>
              <a:rPr lang="en-US" sz="1600" b="1" i="1" smtClean="0">
                <a:solidFill>
                  <a:schemeClr val="bg1"/>
                </a:solidFill>
                <a:latin typeface="Arial LatRus"/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Arial LatRus"/>
              </a:rPr>
              <a:t>международные юношеские </a:t>
            </a:r>
            <a:endParaRPr lang="en-US" sz="1600" b="1" i="1" smtClean="0">
              <a:solidFill>
                <a:schemeClr val="bg1"/>
              </a:solidFill>
              <a:latin typeface="Arial LatRus"/>
            </a:endParaRPr>
          </a:p>
          <a:p>
            <a:pPr algn="ctr" eaLnBrk="1" hangingPunct="1">
              <a:buFontTx/>
              <a:buNone/>
            </a:pPr>
            <a:r>
              <a:rPr lang="ru-RU" sz="1600" b="1" i="1" smtClean="0">
                <a:solidFill>
                  <a:schemeClr val="bg1"/>
                </a:solidFill>
                <a:latin typeface="Arial LatRus"/>
              </a:rPr>
              <a:t>турниры.</a:t>
            </a:r>
            <a:r>
              <a:rPr lang="en-US" sz="1600" b="1" i="1" smtClean="0">
                <a:solidFill>
                  <a:schemeClr val="bg1"/>
                </a:solidFill>
                <a:latin typeface="Arial LatRus"/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Arial LatRus"/>
              </a:rPr>
              <a:t>Джермуке</a:t>
            </a:r>
            <a:r>
              <a:rPr lang="en-US" sz="1600" b="1" i="1" smtClean="0">
                <a:solidFill>
                  <a:schemeClr val="bg1"/>
                </a:solidFill>
                <a:latin typeface="Arial LatRus"/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Arial LatRus"/>
              </a:rPr>
              <a:t> проводиться международные</a:t>
            </a:r>
            <a:r>
              <a:rPr lang="en-US" sz="1600" b="1" i="1" smtClean="0">
                <a:solidFill>
                  <a:schemeClr val="bg1"/>
                </a:solidFill>
                <a:latin typeface="Arial LatRus"/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Arial LatRus"/>
              </a:rPr>
              <a:t>турниры </a:t>
            </a:r>
            <a:endParaRPr lang="en-US" sz="1600" b="1" i="1" smtClean="0">
              <a:solidFill>
                <a:schemeClr val="bg1"/>
              </a:solidFill>
              <a:latin typeface="Arial LatRus"/>
            </a:endParaRPr>
          </a:p>
          <a:p>
            <a:pPr algn="ctr" eaLnBrk="1" hangingPunct="1">
              <a:buFontTx/>
              <a:buNone/>
            </a:pPr>
            <a:r>
              <a:rPr lang="ru-RU" sz="1600" b="1" i="1" smtClean="0">
                <a:solidFill>
                  <a:schemeClr val="bg1"/>
                </a:solidFill>
                <a:latin typeface="Arial LatRus"/>
              </a:rPr>
              <a:t>пасвященные памяти Карена Асряна.</a:t>
            </a:r>
            <a:r>
              <a:rPr lang="ru-RU" sz="1600" smtClean="0">
                <a:solidFill>
                  <a:schemeClr val="bg1"/>
                </a:solidFill>
                <a:latin typeface="Arial LatRus"/>
              </a:rPr>
              <a:t/>
            </a:r>
            <a:br>
              <a:rPr lang="ru-RU" sz="1600" smtClean="0">
                <a:solidFill>
                  <a:schemeClr val="bg1"/>
                </a:solidFill>
                <a:latin typeface="Arial LatRus"/>
              </a:rPr>
            </a:br>
            <a:r>
              <a:rPr lang="ru-RU" sz="1600" b="1" i="1" smtClean="0">
                <a:solidFill>
                  <a:schemeClr val="bg1"/>
                </a:solidFill>
                <a:latin typeface="Arial LatRus"/>
              </a:rPr>
              <a:t>Уже который год, как в Джермуке проводится</a:t>
            </a:r>
            <a:r>
              <a:rPr lang="en-US" sz="1600" b="1" i="1" smtClean="0">
                <a:solidFill>
                  <a:schemeClr val="bg1"/>
                </a:solidFill>
                <a:latin typeface="Arial LatRus"/>
              </a:rPr>
              <a:t>  </a:t>
            </a:r>
            <a:r>
              <a:rPr lang="ru-RU" sz="1600" b="1" i="1" smtClean="0">
                <a:solidFill>
                  <a:schemeClr val="bg1"/>
                </a:solidFill>
                <a:latin typeface="Arial LatRus"/>
              </a:rPr>
              <a:t>полуфинал</a:t>
            </a:r>
            <a:r>
              <a:rPr lang="en-US" sz="1600" b="1" i="1" smtClean="0">
                <a:solidFill>
                  <a:schemeClr val="bg1"/>
                </a:solidFill>
                <a:latin typeface="Arial LatRus"/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Arial LatRus"/>
              </a:rPr>
              <a:t> первенства Армении по шахматам,</a:t>
            </a:r>
            <a:r>
              <a:rPr lang="en-US" sz="1600" b="1" i="1" smtClean="0">
                <a:solidFill>
                  <a:schemeClr val="bg1"/>
                </a:solidFill>
                <a:latin typeface="Arial LatRus"/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Arial LatRus"/>
              </a:rPr>
              <a:t>а также один из этапов первенства мира</a:t>
            </a:r>
            <a:r>
              <a:rPr lang="ru-RU" sz="1600" smtClean="0">
                <a:solidFill>
                  <a:schemeClr val="bg1"/>
                </a:solidFill>
                <a:latin typeface="Arial LatRus"/>
              </a:rPr>
              <a:t/>
            </a:r>
            <a:br>
              <a:rPr lang="ru-RU" sz="1600" smtClean="0">
                <a:solidFill>
                  <a:schemeClr val="bg1"/>
                </a:solidFill>
                <a:latin typeface="Arial LatRus"/>
              </a:rPr>
            </a:br>
            <a:r>
              <a:rPr lang="ru-RU" sz="1600" b="1" i="1" smtClean="0">
                <a:solidFill>
                  <a:schemeClr val="bg1"/>
                </a:solidFill>
                <a:latin typeface="Arial LatRus"/>
              </a:rPr>
              <a:t>по шахматам.</a:t>
            </a:r>
            <a:r>
              <a:rPr lang="ru-RU" sz="1600" smtClean="0">
                <a:solidFill>
                  <a:schemeClr val="bg1"/>
                </a:solidFill>
                <a:latin typeface="Arial LatRus"/>
              </a:rPr>
              <a:t> </a:t>
            </a:r>
          </a:p>
        </p:txBody>
      </p:sp>
      <p:pic>
        <p:nvPicPr>
          <p:cNvPr id="27650" name="Picture 10" descr="chess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4191000"/>
            <a:ext cx="2128838" cy="21875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7651" name="Picture 12" descr="chess2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11125" y="4191000"/>
            <a:ext cx="3297238" cy="2187575"/>
          </a:xfrm>
          <a:ln>
            <a:solidFill>
              <a:schemeClr val="bg1"/>
            </a:solidFill>
          </a:ln>
        </p:spPr>
      </p:pic>
      <p:pic>
        <p:nvPicPr>
          <p:cNvPr id="27652" name="Picture 13" descr="chess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4191000"/>
            <a:ext cx="3297238" cy="21875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7653" name="Rectangle 16"/>
          <p:cNvSpPr>
            <a:spLocks noChangeArrowheads="1"/>
          </p:cNvSpPr>
          <p:nvPr/>
        </p:nvSpPr>
        <p:spPr bwMode="auto">
          <a:xfrm>
            <a:off x="152400" y="2286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i="1">
                <a:solidFill>
                  <a:schemeClr val="bg1"/>
                </a:solidFill>
              </a:rPr>
              <a:t>Джермук принмает активное участие</a:t>
            </a:r>
            <a:r>
              <a:rPr lang="en-US" sz="2000" b="1">
                <a:solidFill>
                  <a:schemeClr val="bg1"/>
                </a:solidFill>
              </a:rPr>
              <a:t> </a:t>
            </a:r>
            <a:r>
              <a:rPr lang="ru-RU" sz="2000" b="1" i="1">
                <a:solidFill>
                  <a:schemeClr val="bg1"/>
                </a:solidFill>
              </a:rPr>
              <a:t>в многочисленных </a:t>
            </a:r>
            <a:r>
              <a:rPr lang="ru-RU" sz="2000" b="1">
                <a:solidFill>
                  <a:schemeClr val="bg1"/>
                </a:solidFill>
              </a:rPr>
              <a:t/>
            </a:r>
            <a:br>
              <a:rPr lang="ru-RU" sz="2000" b="1">
                <a:solidFill>
                  <a:schemeClr val="bg1"/>
                </a:solidFill>
              </a:rPr>
            </a:br>
            <a:r>
              <a:rPr lang="ru-RU" sz="2000" b="1" i="1">
                <a:solidFill>
                  <a:schemeClr val="bg1"/>
                </a:solidFill>
              </a:rPr>
              <a:t>шахматных турнирах,</a:t>
            </a:r>
            <a:r>
              <a:rPr lang="en-US" sz="2000" b="1" i="1">
                <a:solidFill>
                  <a:schemeClr val="bg1"/>
                </a:solidFill>
              </a:rPr>
              <a:t>  </a:t>
            </a:r>
            <a:r>
              <a:rPr lang="ru-RU" sz="2000" b="1" i="1">
                <a:solidFill>
                  <a:schemeClr val="bg1"/>
                </a:solidFill>
              </a:rPr>
              <a:t>некоторые из которых </a:t>
            </a:r>
            <a:r>
              <a:rPr lang="en-US" sz="2000" b="1" i="1">
                <a:solidFill>
                  <a:schemeClr val="bg1"/>
                </a:solidFill>
              </a:rPr>
              <a:t/>
            </a:r>
            <a:br>
              <a:rPr lang="en-US" sz="2000" b="1" i="1">
                <a:solidFill>
                  <a:schemeClr val="bg1"/>
                </a:solidFill>
              </a:rPr>
            </a:br>
            <a:r>
              <a:rPr lang="ru-RU" sz="2000" b="1" i="1">
                <a:solidFill>
                  <a:schemeClr val="bg1"/>
                </a:solidFill>
              </a:rPr>
              <a:t>стали</a:t>
            </a:r>
            <a:r>
              <a:rPr lang="en-US" sz="2000" b="1">
                <a:solidFill>
                  <a:schemeClr val="bg1"/>
                </a:solidFill>
              </a:rPr>
              <a:t> </a:t>
            </a:r>
            <a:r>
              <a:rPr lang="ru-RU" sz="2000" b="1" i="1">
                <a:solidFill>
                  <a:schemeClr val="bg1"/>
                </a:solidFill>
              </a:rPr>
              <a:t>традиционными</a:t>
            </a:r>
            <a:r>
              <a:rPr lang="ru-RU" sz="4000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95800" y="2514600"/>
            <a:ext cx="4191000" cy="44958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Уверяю Вас, Джермук принадлежит к тем райским уголкам планеты, всю прелесть, чудодейственность. всемогущее воздействие природы и минеральных вод которых можно понять, только посетив их.</a:t>
            </a:r>
            <a:r>
              <a:rPr lang="ru-RU" sz="1800" smtClean="0">
                <a:solidFill>
                  <a:schemeClr val="bg1"/>
                </a:solidFill>
              </a:rPr>
              <a:t> </a:t>
            </a:r>
            <a:endParaRPr lang="en-US" sz="180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Мы с радостью примем всех посетителей и гостей нашего города.</a:t>
            </a:r>
            <a:endParaRPr lang="ru-RU" sz="180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800" smtClean="0"/>
              <a:t/>
            </a:r>
            <a:br>
              <a:rPr lang="ru-RU" sz="2800" smtClean="0"/>
            </a:br>
            <a:r>
              <a:rPr lang="ru-RU" sz="2000" b="1" i="1" smtClean="0">
                <a:solidFill>
                  <a:schemeClr val="bg1"/>
                </a:solidFill>
              </a:rPr>
              <a:t>С уважением,</a:t>
            </a:r>
            <a:br>
              <a:rPr lang="ru-RU" sz="2000" b="1" i="1" smtClean="0">
                <a:solidFill>
                  <a:schemeClr val="bg1"/>
                </a:solidFill>
              </a:rPr>
            </a:br>
            <a:r>
              <a:rPr lang="ru-RU" sz="2000" b="1" i="1" smtClean="0">
                <a:solidFill>
                  <a:schemeClr val="bg1"/>
                </a:solidFill>
              </a:rPr>
              <a:t>мэр города Джермук</a:t>
            </a:r>
            <a:br>
              <a:rPr lang="ru-RU" sz="2000" b="1" i="1" smtClean="0">
                <a:solidFill>
                  <a:schemeClr val="bg1"/>
                </a:solidFill>
              </a:rPr>
            </a:br>
            <a:r>
              <a:rPr lang="ru-RU" sz="2000" b="1" i="1" smtClean="0">
                <a:solidFill>
                  <a:schemeClr val="bg1"/>
                </a:solidFill>
              </a:rPr>
              <a:t>Вардан Оганнисян</a:t>
            </a:r>
            <a:r>
              <a:rPr lang="ru-RU" sz="2000" smtClean="0">
                <a:solidFill>
                  <a:schemeClr val="bg1"/>
                </a:solidFill>
              </a:rPr>
              <a:t/>
            </a:r>
            <a:br>
              <a:rPr lang="ru-RU" sz="2000" smtClean="0">
                <a:solidFill>
                  <a:schemeClr val="bg1"/>
                </a:solidFill>
              </a:rPr>
            </a:br>
            <a:endParaRPr lang="ru-RU" sz="2000" smtClean="0">
              <a:solidFill>
                <a:schemeClr val="bg1"/>
              </a:solidFill>
            </a:endParaRPr>
          </a:p>
        </p:txBody>
      </p:sp>
      <p:pic>
        <p:nvPicPr>
          <p:cNvPr id="28675" name="Picture 8" descr="DSC02863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" y="228600"/>
            <a:ext cx="8991600" cy="2127250"/>
          </a:xfrm>
          <a:ln>
            <a:solidFill>
              <a:schemeClr val="bg1"/>
            </a:solidFill>
          </a:ln>
        </p:spPr>
      </p:pic>
      <p:pic>
        <p:nvPicPr>
          <p:cNvPr id="28676" name="Picture 9" descr="10320286_502950499833957_5839538494026335729_n"/>
          <p:cNvPicPr>
            <a:picLocks noChangeAspect="1" noChangeArrowheads="1"/>
          </p:cNvPicPr>
          <p:nvPr/>
        </p:nvPicPr>
        <p:blipFill>
          <a:blip r:embed="rId3">
            <a:lum bright="12000" contrast="12000"/>
          </a:blip>
          <a:srcRect/>
          <a:stretch>
            <a:fillRect/>
          </a:stretch>
        </p:blipFill>
        <p:spPr bwMode="auto">
          <a:xfrm>
            <a:off x="228600" y="2514600"/>
            <a:ext cx="4267200" cy="4048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1" descr="DSC03704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lum contrast="24000"/>
          </a:blip>
          <a:srcRect/>
          <a:stretch>
            <a:fillRect/>
          </a:stretch>
        </p:blipFill>
        <p:spPr>
          <a:xfrm>
            <a:off x="4495800" y="1066800"/>
            <a:ext cx="4114800" cy="2743200"/>
          </a:xfrm>
          <a:ln>
            <a:solidFill>
              <a:schemeClr val="bg1"/>
            </a:solidFill>
          </a:ln>
        </p:spPr>
      </p:pic>
      <p:pic>
        <p:nvPicPr>
          <p:cNvPr id="18434" name="Picture 17" descr="1405458946-4375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lum bright="-6000" contrast="18000"/>
          </a:blip>
          <a:srcRect/>
          <a:stretch>
            <a:fillRect/>
          </a:stretch>
        </p:blipFill>
        <p:spPr>
          <a:xfrm>
            <a:off x="4495800" y="3886200"/>
            <a:ext cx="4114800" cy="2803525"/>
          </a:xfrm>
          <a:ln>
            <a:solidFill>
              <a:schemeClr val="bg1"/>
            </a:solidFill>
          </a:ln>
        </p:spPr>
      </p:pic>
      <p:pic>
        <p:nvPicPr>
          <p:cNvPr id="18435" name="Picture 19" descr="04"/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lum bright="-6000" contrast="6000"/>
          </a:blip>
          <a:srcRect/>
          <a:stretch>
            <a:fillRect/>
          </a:stretch>
        </p:blipFill>
        <p:spPr>
          <a:xfrm>
            <a:off x="381000" y="1066800"/>
            <a:ext cx="3886200" cy="5638800"/>
          </a:xfrm>
          <a:ln>
            <a:solidFill>
              <a:schemeClr val="bg1"/>
            </a:solidFill>
          </a:ln>
        </p:spPr>
      </p:pic>
      <p:sp>
        <p:nvSpPr>
          <p:cNvPr id="18436" name="Rectangle 20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915400" cy="838200"/>
          </a:xfrm>
        </p:spPr>
        <p:txBody>
          <a:bodyPr/>
          <a:lstStyle/>
          <a:p>
            <a:pPr eaLnBrk="1" hangingPunct="1"/>
            <a:r>
              <a:rPr lang="ru-RU" sz="1800" smtClean="0">
                <a:solidFill>
                  <a:srgbClr val="CCECFF"/>
                </a:solidFill>
              </a:rPr>
              <a:t>Город со всех сторон окружен цепьями гор, склоны</a:t>
            </a:r>
            <a:r>
              <a:rPr lang="en-US" sz="1800" smtClean="0">
                <a:solidFill>
                  <a:srgbClr val="CCECFF"/>
                </a:solidFill>
              </a:rPr>
              <a:t> </a:t>
            </a:r>
            <a:r>
              <a:rPr lang="ru-RU" sz="1800" smtClean="0">
                <a:solidFill>
                  <a:srgbClr val="CCECFF"/>
                </a:solidFill>
              </a:rPr>
              <a:t>которых</a:t>
            </a:r>
            <a:r>
              <a:rPr lang="en-US" sz="1800" smtClean="0">
                <a:solidFill>
                  <a:srgbClr val="CCECFF"/>
                </a:solidFill>
              </a:rPr>
              <a:t>  </a:t>
            </a:r>
            <a:r>
              <a:rPr lang="ru-RU" sz="1800" smtClean="0">
                <a:solidFill>
                  <a:srgbClr val="CCECFF"/>
                </a:solidFill>
              </a:rPr>
              <a:t>покрыты лесами</a:t>
            </a:r>
            <a:r>
              <a:rPr lang="ru-RU" sz="2000" smtClean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8437" name="Rectangle 21"/>
          <p:cNvSpPr>
            <a:spLocks noChangeArrowheads="1"/>
          </p:cNvSpPr>
          <p:nvPr/>
        </p:nvSpPr>
        <p:spPr bwMode="auto">
          <a:xfrm>
            <a:off x="228600" y="152400"/>
            <a:ext cx="8763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>
                <a:solidFill>
                  <a:srgbClr val="CCECFF"/>
                </a:solidFill>
              </a:rPr>
              <a:t>Джермук расположен в юго-восточной части Армении, в верховьях реки Арпа, на высоте 2080м выше уровня моря</a:t>
            </a:r>
            <a:r>
              <a:rPr lang="ru-RU" sz="2000">
                <a:solidFill>
                  <a:srgbClr val="CCECFF"/>
                </a:solidFill>
              </a:rPr>
              <a:t>. </a:t>
            </a:r>
            <a:endParaRPr lang="ru-RU" sz="4000">
              <a:solidFill>
                <a:srgbClr val="CCEC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304800"/>
            <a:ext cx="8153400" cy="68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smtClean="0">
                <a:solidFill>
                  <a:srgbClr val="CCECFF"/>
                </a:solidFill>
              </a:rPr>
              <a:t>Окрестности города - курорта богаты неповторимыми историко - архитектурными памятниками. </a:t>
            </a:r>
          </a:p>
        </p:txBody>
      </p:sp>
      <p:pic>
        <p:nvPicPr>
          <p:cNvPr id="19458" name="Picture 10" descr="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962400"/>
            <a:ext cx="3962400" cy="27543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59" name="Picture 12" descr="_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990600"/>
            <a:ext cx="3962400" cy="2819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0" name="Picture 19" descr="IMG_3355"/>
          <p:cNvPicPr>
            <a:picLocks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570413" y="990600"/>
            <a:ext cx="4229100" cy="5715000"/>
          </a:xfr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-228600" y="152400"/>
            <a:ext cx="9372600" cy="30480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600" smtClean="0">
                <a:solidFill>
                  <a:schemeClr val="bg1"/>
                </a:solidFill>
              </a:rPr>
              <a:t>      </a:t>
            </a:r>
            <a:r>
              <a:rPr lang="ru-RU" sz="1600" smtClean="0">
                <a:solidFill>
                  <a:schemeClr val="bg1"/>
                </a:solidFill>
              </a:rPr>
              <a:t>О чудодейственной силе Джермукской воды складывались легенды, одна из которых гласит: “Давно, очень давно, когда человек еще охотился, чтбы добыть себе пропитание, девственные леса местности изобиловали разнообразнейшей живностью. И вот однажды опытный охотник смертельно ранил молодую лань. С огромным напряжением, преследуемая охотником, из последних сил лань бросается прочь от гибельных стрел. Еле перебирая тоненькими ногами лань, наконец, добирается до бассейна минерального источника и в изнеможении падает в пузырящуюся влагу и … О, чудо, через минуту боль утихат,кровь перестает литься, и чуть погодя лань выбирается из живительных вод совершенно обновленная и полная сил, и в момент исчезает в густых лесах близлежащих гор. Немало повидавший на своем веку охотник был потрясен необычайными возможностями обыкновенной воды, и слава о живой воде Джермука с тех пор пошла по городам и весям, а лань, поведавшая людям тайну чудесной воды становится любимицей и гербом Джермука </a:t>
            </a:r>
          </a:p>
        </p:txBody>
      </p:sp>
      <p:pic>
        <p:nvPicPr>
          <p:cNvPr id="20482" name="Picture 11" descr="1473896_257539714396125_1953905322_n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2743200"/>
            <a:ext cx="5105400" cy="3829050"/>
          </a:xfr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0" y="381000"/>
            <a:ext cx="8991600" cy="838200"/>
          </a:xfrm>
        </p:spPr>
        <p:txBody>
          <a:bodyPr/>
          <a:lstStyle/>
          <a:p>
            <a:pPr eaLnBrk="1" hangingPunct="1"/>
            <a:r>
              <a:rPr lang="ru-RU" sz="2000" smtClean="0">
                <a:solidFill>
                  <a:schemeClr val="bg1"/>
                </a:solidFill>
              </a:rPr>
              <a:t>Бурное развитие Джермука началось с 1925 года. В 1940 году был сдан в эксплуатацию первый санаторий и таким образом началась активная деятельность здравницы Джермук. Сегодня сюда приезжают со всех концов с целью отдыха и лечения.</a:t>
            </a:r>
            <a:r>
              <a:rPr lang="ru-RU" sz="4000" smtClean="0"/>
              <a:t> </a:t>
            </a:r>
          </a:p>
        </p:txBody>
      </p:sp>
      <p:sp>
        <p:nvSpPr>
          <p:cNvPr id="21506" name="Rectangle 7"/>
          <p:cNvSpPr>
            <a:spLocks noGrp="1" noChangeArrowheads="1"/>
          </p:cNvSpPr>
          <p:nvPr>
            <p:ph sz="quarter" idx="3"/>
          </p:nvPr>
        </p:nvSpPr>
        <p:spPr>
          <a:xfrm>
            <a:off x="644525" y="2328863"/>
            <a:ext cx="517525" cy="977900"/>
          </a:xfrm>
        </p:spPr>
        <p:txBody>
          <a:bodyPr/>
          <a:lstStyle/>
          <a:p>
            <a:pPr eaLnBrk="1" hangingPunct="1"/>
            <a:endParaRPr lang="it-IT" sz="2400" smtClean="0"/>
          </a:p>
        </p:txBody>
      </p:sp>
      <p:sp>
        <p:nvSpPr>
          <p:cNvPr id="21507" name="Rectangle 11"/>
          <p:cNvSpPr>
            <a:spLocks noChangeArrowheads="1"/>
          </p:cNvSpPr>
          <p:nvPr/>
        </p:nvSpPr>
        <p:spPr bwMode="auto">
          <a:xfrm>
            <a:off x="533400" y="1981200"/>
            <a:ext cx="3276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it-IT" sz="4400">
              <a:solidFill>
                <a:schemeClr val="tx2"/>
              </a:solidFill>
            </a:endParaRPr>
          </a:p>
        </p:txBody>
      </p:sp>
      <p:pic>
        <p:nvPicPr>
          <p:cNvPr id="21509" name="Picture 14" descr="DSC002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0"/>
            <a:ext cx="4191000" cy="510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1510" name="Picture 17" descr="DSC02808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524000"/>
            <a:ext cx="3886200" cy="2362200"/>
          </a:xfrm>
          <a:ln>
            <a:solidFill>
              <a:schemeClr val="bg1"/>
            </a:solidFill>
          </a:ln>
        </p:spPr>
      </p:pic>
      <p:pic>
        <p:nvPicPr>
          <p:cNvPr id="21511" name="Picture 18" descr="57"/>
          <p:cNvPicPr>
            <a:picLocks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4648200" y="4038600"/>
            <a:ext cx="3886200" cy="2590800"/>
          </a:xfr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-152400" y="0"/>
            <a:ext cx="9372600" cy="1265238"/>
          </a:xfrm>
        </p:spPr>
        <p:txBody>
          <a:bodyPr/>
          <a:lstStyle/>
          <a:p>
            <a:pPr eaLnBrk="1" hangingPunct="1"/>
            <a:r>
              <a:rPr lang="ru-RU" sz="1800" smtClean="0">
                <a:solidFill>
                  <a:schemeClr val="bg1"/>
                </a:solidFill>
              </a:rPr>
              <a:t>Издавна Джермук известен как здравница, в которой осуществляется лечение минеральными водами и климато - терапией. Минеральные воды Джермука по своему составу и свойствам классифицируются к ряду углекислых, гидрокарбонатосульфатных, хлоридных, натрие-кальциевых, магнезиумных вод. </a:t>
            </a:r>
          </a:p>
        </p:txBody>
      </p:sp>
      <p:sp>
        <p:nvSpPr>
          <p:cNvPr id="22530" name="Rectangle 8"/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it-IT" sz="2400" smtClean="0"/>
          </a:p>
        </p:txBody>
      </p:sp>
      <p:pic>
        <p:nvPicPr>
          <p:cNvPr id="22531" name="Picture 9" descr="Без имени-1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1219200"/>
            <a:ext cx="4114800" cy="2640013"/>
          </a:xfrm>
          <a:ln>
            <a:solidFill>
              <a:schemeClr val="bg1"/>
            </a:solidFill>
          </a:ln>
        </p:spPr>
      </p:pic>
      <p:pic>
        <p:nvPicPr>
          <p:cNvPr id="22532" name="Picture 10" descr="10603477_949388165078054_4921764355143460722_n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219200"/>
            <a:ext cx="4208463" cy="5410200"/>
          </a:xfrm>
          <a:ln>
            <a:solidFill>
              <a:schemeClr val="bg1"/>
            </a:solidFill>
          </a:ln>
        </p:spPr>
      </p:pic>
      <p:pic>
        <p:nvPicPr>
          <p:cNvPr id="22533" name="Picture 11" descr="Սայաթ-Նովա աղբյուրներ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304800" y="3941763"/>
            <a:ext cx="4114800" cy="2687637"/>
          </a:xfr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chemeClr val="bg1"/>
                </a:solidFill>
              </a:rPr>
              <a:t>Города-побратимы</a:t>
            </a:r>
          </a:p>
        </p:txBody>
      </p:sp>
      <p:pic>
        <p:nvPicPr>
          <p:cNvPr id="23554" name="Picture 8" descr="nkar2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533400"/>
            <a:ext cx="3962400" cy="2659063"/>
          </a:xfrm>
          <a:ln>
            <a:solidFill>
              <a:schemeClr val="bg1"/>
            </a:solidFill>
          </a:ln>
        </p:spPr>
      </p:pic>
      <p:sp>
        <p:nvSpPr>
          <p:cNvPr id="23555" name="Rectangle 11"/>
          <p:cNvSpPr>
            <a:spLocks noChangeArrowheads="1"/>
          </p:cNvSpPr>
          <p:nvPr/>
        </p:nvSpPr>
        <p:spPr bwMode="auto">
          <a:xfrm>
            <a:off x="457200" y="2819400"/>
            <a:ext cx="373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>
                <a:solidFill>
                  <a:schemeClr val="tx2"/>
                </a:solidFill>
              </a:rPr>
              <a:t/>
            </a:r>
            <a:br>
              <a:rPr lang="ru-RU" sz="4400">
                <a:solidFill>
                  <a:schemeClr val="tx2"/>
                </a:solidFill>
              </a:rPr>
            </a:br>
            <a:r>
              <a:rPr lang="ru-RU" sz="2400">
                <a:solidFill>
                  <a:schemeClr val="bg1"/>
                </a:solidFill>
              </a:rPr>
              <a:t>Сен-Рафаэль (Франция)</a:t>
            </a:r>
            <a:r>
              <a:rPr lang="ru-RU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3556" name="Picture 13" descr="dsc_2659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209800" y="3581400"/>
            <a:ext cx="4114800" cy="2709863"/>
          </a:xfrm>
          <a:ln>
            <a:solidFill>
              <a:schemeClr val="bg1"/>
            </a:solidFill>
          </a:ln>
        </p:spPr>
      </p:pic>
      <p:pic>
        <p:nvPicPr>
          <p:cNvPr id="23557" name="Picture 15" descr="1474633_410500242412317_53089191_n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800600" y="533400"/>
            <a:ext cx="4114800" cy="2667000"/>
          </a:xfrm>
          <a:ln>
            <a:solidFill>
              <a:schemeClr val="bg1"/>
            </a:solidFill>
          </a:ln>
        </p:spPr>
      </p:pic>
      <p:sp>
        <p:nvSpPr>
          <p:cNvPr id="23558" name="Rectangle 16"/>
          <p:cNvSpPr>
            <a:spLocks noChangeArrowheads="1"/>
          </p:cNvSpPr>
          <p:nvPr/>
        </p:nvSpPr>
        <p:spPr bwMode="auto">
          <a:xfrm>
            <a:off x="4572000" y="2590800"/>
            <a:ext cx="426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>
                <a:solidFill>
                  <a:schemeClr val="tx2"/>
                </a:solidFill>
              </a:rPr>
              <a:t/>
            </a:r>
            <a:br>
              <a:rPr lang="ru-RU" sz="4400">
                <a:solidFill>
                  <a:schemeClr val="tx2"/>
                </a:solidFill>
              </a:rPr>
            </a:br>
            <a:r>
              <a:rPr lang="ru-RU" sz="2400">
                <a:solidFill>
                  <a:schemeClr val="bg1"/>
                </a:solidFill>
                <a:latin typeface="Arial LatRus"/>
              </a:rPr>
              <a:t>Щучинск </a:t>
            </a:r>
            <a:r>
              <a:rPr lang="en-US" sz="2400">
                <a:solidFill>
                  <a:schemeClr val="bg1"/>
                </a:solidFill>
                <a:latin typeface="Arial LatRus"/>
              </a:rPr>
              <a:t>/</a:t>
            </a:r>
            <a:r>
              <a:rPr lang="ru-RU" sz="2400">
                <a:solidFill>
                  <a:schemeClr val="bg1"/>
                </a:solidFill>
                <a:latin typeface="Arial LatRus"/>
              </a:rPr>
              <a:t>Казахстан</a:t>
            </a:r>
            <a:r>
              <a:rPr lang="en-US" sz="2400">
                <a:solidFill>
                  <a:schemeClr val="bg1"/>
                </a:solidFill>
                <a:latin typeface="Arial LatRus"/>
              </a:rPr>
              <a:t>/</a:t>
            </a:r>
            <a:endParaRPr lang="ru-RU" sz="2400">
              <a:solidFill>
                <a:schemeClr val="bg1"/>
              </a:solidFill>
              <a:latin typeface="Arial LatRus"/>
            </a:endParaRPr>
          </a:p>
        </p:txBody>
      </p:sp>
      <p:sp>
        <p:nvSpPr>
          <p:cNvPr id="23559" name="Rectangle 17"/>
          <p:cNvSpPr>
            <a:spLocks noChangeArrowheads="1"/>
          </p:cNvSpPr>
          <p:nvPr/>
        </p:nvSpPr>
        <p:spPr bwMode="auto">
          <a:xfrm>
            <a:off x="2286000" y="6096000"/>
            <a:ext cx="411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chemeClr val="bg1"/>
                </a:solidFill>
                <a:latin typeface="Arial LatRus"/>
              </a:rPr>
              <a:t>Карловы Вары</a:t>
            </a:r>
            <a:r>
              <a:rPr lang="en-US" sz="2400">
                <a:solidFill>
                  <a:schemeClr val="bg1"/>
                </a:solidFill>
                <a:latin typeface="Arial LatRus"/>
              </a:rPr>
              <a:t>  /</a:t>
            </a:r>
            <a:r>
              <a:rPr lang="ru-RU" sz="2400">
                <a:solidFill>
                  <a:schemeClr val="bg1"/>
                </a:solidFill>
                <a:latin typeface="Arial LatRus"/>
              </a:rPr>
              <a:t>Чехия </a:t>
            </a:r>
            <a:r>
              <a:rPr lang="en-US" sz="2400">
                <a:solidFill>
                  <a:schemeClr val="bg1"/>
                </a:solidFill>
                <a:latin typeface="Arial LatRus"/>
              </a:rPr>
              <a:t>/</a:t>
            </a:r>
            <a:r>
              <a:rPr lang="ru-RU" sz="2400">
                <a:solidFill>
                  <a:schemeClr val="bg1"/>
                </a:solidFill>
                <a:latin typeface="Arial LatRus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ru-RU" smtClean="0"/>
              <a:t>. </a:t>
            </a:r>
          </a:p>
        </p:txBody>
      </p:sp>
      <p:pic>
        <p:nvPicPr>
          <p:cNvPr id="24578" name="Picture 9" descr="Copy of 10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533400"/>
            <a:ext cx="4114800" cy="2895600"/>
          </a:xfrm>
          <a:ln>
            <a:solidFill>
              <a:schemeClr val="bg1"/>
            </a:solidFill>
          </a:ln>
        </p:spPr>
      </p:pic>
      <p:pic>
        <p:nvPicPr>
          <p:cNvPr id="24579" name="Picture 10" descr="26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76800" y="533400"/>
            <a:ext cx="3962400" cy="2894013"/>
          </a:xfrm>
          <a:ln>
            <a:solidFill>
              <a:schemeClr val="bg1"/>
            </a:solidFill>
          </a:ln>
        </p:spPr>
      </p:pic>
      <p:pic>
        <p:nvPicPr>
          <p:cNvPr id="24580" name="Picture 11" descr="36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304800" y="3505200"/>
            <a:ext cx="4114800" cy="3124200"/>
          </a:xfrm>
          <a:ln>
            <a:solidFill>
              <a:schemeClr val="bg1"/>
            </a:solidFill>
          </a:ln>
        </p:spPr>
      </p:pic>
      <p:pic>
        <p:nvPicPr>
          <p:cNvPr id="24581" name="Picture 12" descr="20"/>
          <p:cNvPicPr>
            <a:picLocks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4876800" y="3505200"/>
            <a:ext cx="3962400" cy="3124200"/>
          </a:xfr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9" descr="03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304800"/>
            <a:ext cx="3962400" cy="2835275"/>
          </a:xfrm>
          <a:ln>
            <a:solidFill>
              <a:schemeClr val="bg1"/>
            </a:solidFill>
          </a:ln>
        </p:spPr>
      </p:pic>
      <p:pic>
        <p:nvPicPr>
          <p:cNvPr id="25602" name="Picture 10" descr="42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lum bright="12000" contrast="6000"/>
          </a:blip>
          <a:srcRect/>
          <a:stretch>
            <a:fillRect/>
          </a:stretch>
        </p:blipFill>
        <p:spPr>
          <a:xfrm>
            <a:off x="4876800" y="304800"/>
            <a:ext cx="3886200" cy="2857500"/>
          </a:xfrm>
          <a:ln>
            <a:solidFill>
              <a:schemeClr val="bg1"/>
            </a:solidFill>
          </a:ln>
        </p:spPr>
      </p:pic>
      <p:pic>
        <p:nvPicPr>
          <p:cNvPr id="25603" name="Picture 11" descr="08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33400" y="3505200"/>
            <a:ext cx="3962400" cy="2857500"/>
          </a:xfrm>
          <a:ln>
            <a:solidFill>
              <a:schemeClr val="bg1"/>
            </a:solidFill>
          </a:ln>
        </p:spPr>
      </p:pic>
      <p:pic>
        <p:nvPicPr>
          <p:cNvPr id="25604" name="Picture 12" descr="09"/>
          <p:cNvPicPr>
            <a:picLocks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4876800" y="3505200"/>
            <a:ext cx="3886200" cy="2879725"/>
          </a:xfr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</TotalTime>
  <Words>402</Words>
  <Application>Microsoft PowerPoint</Application>
  <PresentationFormat>On-screen Show (4:3)</PresentationFormat>
  <Paragraphs>21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Modello struttura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Arial</vt:lpstr>
      <vt:lpstr>Calibri</vt:lpstr>
      <vt:lpstr>Arial LatRus</vt:lpstr>
      <vt:lpstr>Default Design</vt:lpstr>
      <vt:lpstr>Город курорт Джермук</vt:lpstr>
      <vt:lpstr>Город со всех сторон окружен цепьями гор, склоны которых  покрыты лесами.</vt:lpstr>
      <vt:lpstr>Diapositiva 3</vt:lpstr>
      <vt:lpstr>Diapositiva 4</vt:lpstr>
      <vt:lpstr>Бурное развитие Джермука началось с 1925 года. В 1940 году был сдан в эксплуатацию первый санаторий и таким образом началась активная деятельность здравницы Джермук. Сегодня сюда приезжают со всех концов с целью отдыха и лечения. </vt:lpstr>
      <vt:lpstr>Издавна Джермук известен как здравница, в которой осуществляется лечение минеральными водами и климато - терапией. Минеральные воды Джермука по своему составу и свойствам классифицируются к ряду углекислых, гидрокарбонатосульфатных, хлоридных, натрие-кальциевых, магнезиумных вод. </vt:lpstr>
      <vt:lpstr>Города-побратимы</vt:lpstr>
      <vt:lpstr>. </vt:lpstr>
      <vt:lpstr>Diapositiva 9</vt:lpstr>
      <vt:lpstr>Канатная дорога</vt:lpstr>
      <vt:lpstr>Diapositiva 11</vt:lpstr>
      <vt:lpstr>Diapositiva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</dc:creator>
  <cp:lastModifiedBy>MB</cp:lastModifiedBy>
  <cp:revision>8</cp:revision>
  <cp:lastPrinted>1601-01-01T00:00:00Z</cp:lastPrinted>
  <dcterms:created xsi:type="dcterms:W3CDTF">2015-03-24T05:57:55Z</dcterms:created>
  <dcterms:modified xsi:type="dcterms:W3CDTF">2015-04-09T12:14:30Z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